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4"/>
    <p:sldMasterId id="2147483648" r:id="rId5"/>
    <p:sldMasterId id="2147483680" r:id="rId6"/>
    <p:sldMasterId id="2147483661" r:id="rId7"/>
  </p:sldMasterIdLst>
  <p:notesMasterIdLst>
    <p:notesMasterId r:id="rId37"/>
  </p:notesMasterIdLst>
  <p:sldIdLst>
    <p:sldId id="258" r:id="rId8"/>
    <p:sldId id="1446" r:id="rId9"/>
    <p:sldId id="259" r:id="rId10"/>
    <p:sldId id="1435" r:id="rId11"/>
    <p:sldId id="1293" r:id="rId12"/>
    <p:sldId id="1379" r:id="rId13"/>
    <p:sldId id="1427" r:id="rId14"/>
    <p:sldId id="1428" r:id="rId15"/>
    <p:sldId id="1440" r:id="rId16"/>
    <p:sldId id="1447" r:id="rId17"/>
    <p:sldId id="1256" r:id="rId18"/>
    <p:sldId id="1049" r:id="rId19"/>
    <p:sldId id="1045" r:id="rId20"/>
    <p:sldId id="269" r:id="rId21"/>
    <p:sldId id="1448" r:id="rId22"/>
    <p:sldId id="1450" r:id="rId23"/>
    <p:sldId id="1451" r:id="rId24"/>
    <p:sldId id="1452" r:id="rId25"/>
    <p:sldId id="1453" r:id="rId26"/>
    <p:sldId id="1454" r:id="rId27"/>
    <p:sldId id="1449" r:id="rId28"/>
    <p:sldId id="271" r:id="rId29"/>
    <p:sldId id="1455" r:id="rId30"/>
    <p:sldId id="261" r:id="rId31"/>
    <p:sldId id="1198" r:id="rId32"/>
    <p:sldId id="265" r:id="rId33"/>
    <p:sldId id="263" r:id="rId34"/>
    <p:sldId id="1292" r:id="rId35"/>
    <p:sldId id="262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4E7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93826" autoAdjust="0"/>
  </p:normalViewPr>
  <p:slideViewPr>
    <p:cSldViewPr snapToGrid="0">
      <p:cViewPr varScale="1">
        <p:scale>
          <a:sx n="115" d="100"/>
          <a:sy n="115" d="100"/>
        </p:scale>
        <p:origin x="35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viewProps" Target="viewProps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NCE-REN-PEER\Projects\Active%20Projects\Breakthrough%20Energy%20-%201163\1163.01.25%20Phase%20I%20Cement%20and%20Concrete%20Roadmap\Deliverables\Phase%20I%20Report\Graphs%20for%20TRB%20Paper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NCE-REN-PEER\Projects\Active%20Projects\Breakthrough%20Energy%20-%201163\1163.01.25%20Phase%20I%20Cement%20and%20Concrete%20Roadmap\Deliverables\Phase%20I%20Report\Graphs%20for%20TRB%20Paper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NCE-REN-PEER\Projects\Active%20Projects\Breakthrough%20Energy%20-%201163\1163.01.25%20Phase%20I%20Cement%20and%20Concrete%20Roadmap\Deliverables\TRB%20Paper\References%20for%20TRB%20Paper\USGS%20Cement%20Dat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NCE-REN-PEER\Projects\Active%20Projects\Breakthrough%20Energy%20-%201163\1163.01.25%20Phase%20I%20Cement%20and%20Concrete%20Roadmap\Deliverables\TRB%20Paper\References%20for%20TRB%20Paper\USGS%20Cement%20Data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r>
              <a:rPr lang="en-US"/>
              <a:t>2020 Cement Demand by Product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Portland</c:v>
                </c:pt>
              </c:strCache>
            </c:strRef>
          </c:tx>
          <c:spPr>
            <a:solidFill>
              <a:srgbClr val="00206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Sheet1!$B$1:$D$1</c:f>
              <c:strCache>
                <c:ptCount val="3"/>
                <c:pt idx="0">
                  <c:v>United States 
(99.6 million metric tons)</c:v>
                </c:pt>
                <c:pt idx="1">
                  <c:v>North America
(147.3 million metric tons)</c:v>
                </c:pt>
                <c:pt idx="2">
                  <c:v>Global
(4065.1 million metric tons)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95.2</c:v>
                </c:pt>
                <c:pt idx="1">
                  <c:v>118.54</c:v>
                </c:pt>
                <c:pt idx="2">
                  <c:v>948.19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07-4AB8-B445-6934254BD932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Blended</c:v>
                </c:pt>
              </c:strCache>
            </c:strRef>
          </c:tx>
          <c:spPr>
            <a:pattFill prst="wdUpDiag">
              <a:fgClr>
                <a:srgbClr val="00B050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Sheet1!$B$1:$D$1</c:f>
              <c:strCache>
                <c:ptCount val="3"/>
                <c:pt idx="0">
                  <c:v>United States 
(99.6 million metric tons)</c:v>
                </c:pt>
                <c:pt idx="1">
                  <c:v>North America
(147.3 million metric tons)</c:v>
                </c:pt>
                <c:pt idx="2">
                  <c:v>Global
(4065.1 million metric tons)</c:v>
                </c:pt>
              </c:strCache>
            </c:strRef>
          </c:cat>
          <c:val>
            <c:numRef>
              <c:f>Sheet1!$B$3:$D$3</c:f>
              <c:numCache>
                <c:formatCode>General</c:formatCode>
                <c:ptCount val="3"/>
                <c:pt idx="0">
                  <c:v>1.9</c:v>
                </c:pt>
                <c:pt idx="1">
                  <c:v>23.38</c:v>
                </c:pt>
                <c:pt idx="2">
                  <c:v>2996.54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407-4AB8-B445-6934254BD932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Specialty</c:v>
                </c:pt>
              </c:strCache>
            </c:strRef>
          </c:tx>
          <c:spPr>
            <a:pattFill prst="pct90">
              <a:fgClr>
                <a:srgbClr val="C00000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Sheet1!$B$1:$D$1</c:f>
              <c:strCache>
                <c:ptCount val="3"/>
                <c:pt idx="0">
                  <c:v>United States 
(99.6 million metric tons)</c:v>
                </c:pt>
                <c:pt idx="1">
                  <c:v>North America
(147.3 million metric tons)</c:v>
                </c:pt>
                <c:pt idx="2">
                  <c:v>Global
(4065.1 million metric tons)</c:v>
                </c:pt>
              </c:strCache>
            </c:strRef>
          </c:cat>
          <c:val>
            <c:numRef>
              <c:f>Sheet1!$B$4:$D$4</c:f>
              <c:numCache>
                <c:formatCode>General</c:formatCode>
                <c:ptCount val="3"/>
                <c:pt idx="0">
                  <c:v>2.54</c:v>
                </c:pt>
                <c:pt idx="1">
                  <c:v>5.42</c:v>
                </c:pt>
                <c:pt idx="2">
                  <c:v>120.39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407-4AB8-B445-6934254BD9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47501184"/>
        <c:axId val="1247498304"/>
      </c:barChart>
      <c:catAx>
        <c:axId val="124750118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247498304"/>
        <c:crosses val="autoZero"/>
        <c:auto val="1"/>
        <c:lblAlgn val="ctr"/>
        <c:lblOffset val="100"/>
        <c:noMultiLvlLbl val="0"/>
      </c:catAx>
      <c:valAx>
        <c:axId val="1247498304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247501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ysClr val="windowText" lastClr="000000"/>
          </a:solidFill>
          <a:latin typeface="+mn-lt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r>
              <a:rPr lang="en-US"/>
              <a:t>2020 Cement Demand by End User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Sheet1!$A$11</c:f>
              <c:strCache>
                <c:ptCount val="1"/>
                <c:pt idx="0">
                  <c:v>Ready Mixed Concrete</c:v>
                </c:pt>
              </c:strCache>
            </c:strRef>
          </c:tx>
          <c:spPr>
            <a:solidFill>
              <a:srgbClr val="00206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Sheet1!$B$10:$D$10</c:f>
              <c:strCache>
                <c:ptCount val="3"/>
                <c:pt idx="0">
                  <c:v>United States 
(99.6 million metric tons)</c:v>
                </c:pt>
                <c:pt idx="1">
                  <c:v>North America
(147.3 million metric tons)</c:v>
                </c:pt>
                <c:pt idx="2">
                  <c:v>Global
(4065.1 million metric tons)</c:v>
                </c:pt>
              </c:strCache>
            </c:strRef>
          </c:cat>
          <c:val>
            <c:numRef>
              <c:f>Sheet1!$B$11:$D$11</c:f>
              <c:numCache>
                <c:formatCode>General</c:formatCode>
                <c:ptCount val="3"/>
                <c:pt idx="0">
                  <c:v>70.400000000000006</c:v>
                </c:pt>
                <c:pt idx="1">
                  <c:v>87.97</c:v>
                </c:pt>
                <c:pt idx="2">
                  <c:v>1051.54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73-4521-9DC2-ACB6801DE81F}"/>
            </c:ext>
          </c:extLst>
        </c:ser>
        <c:ser>
          <c:idx val="1"/>
          <c:order val="1"/>
          <c:tx>
            <c:strRef>
              <c:f>Sheet1!$A$12</c:f>
              <c:strCache>
                <c:ptCount val="1"/>
                <c:pt idx="0">
                  <c:v>Consumer</c:v>
                </c:pt>
              </c:strCache>
            </c:strRef>
          </c:tx>
          <c:spPr>
            <a:pattFill prst="wdUpDiag">
              <a:fgClr>
                <a:srgbClr val="00B050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Sheet1!$B$10:$D$10</c:f>
              <c:strCache>
                <c:ptCount val="3"/>
                <c:pt idx="0">
                  <c:v>United States 
(99.6 million metric tons)</c:v>
                </c:pt>
                <c:pt idx="1">
                  <c:v>North America
(147.3 million metric tons)</c:v>
                </c:pt>
                <c:pt idx="2">
                  <c:v>Global
(4065.1 million metric tons)</c:v>
                </c:pt>
              </c:strCache>
            </c:strRef>
          </c:cat>
          <c:val>
            <c:numRef>
              <c:f>Sheet1!$B$12:$D$12</c:f>
              <c:numCache>
                <c:formatCode>General</c:formatCode>
                <c:ptCount val="3"/>
                <c:pt idx="0">
                  <c:v>3.46</c:v>
                </c:pt>
                <c:pt idx="1">
                  <c:v>17.53</c:v>
                </c:pt>
                <c:pt idx="2">
                  <c:v>864.22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273-4521-9DC2-ACB6801DE81F}"/>
            </c:ext>
          </c:extLst>
        </c:ser>
        <c:ser>
          <c:idx val="2"/>
          <c:order val="2"/>
          <c:tx>
            <c:strRef>
              <c:f>Sheet1!$A$13</c:f>
              <c:strCache>
                <c:ptCount val="1"/>
                <c:pt idx="0">
                  <c:v>Concrete Products</c:v>
                </c:pt>
              </c:strCache>
            </c:strRef>
          </c:tx>
          <c:spPr>
            <a:pattFill prst="pct90">
              <a:fgClr>
                <a:srgbClr val="C00000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Sheet1!$B$10:$D$10</c:f>
              <c:strCache>
                <c:ptCount val="3"/>
                <c:pt idx="0">
                  <c:v>United States 
(99.6 million metric tons)</c:v>
                </c:pt>
                <c:pt idx="1">
                  <c:v>North America
(147.3 million metric tons)</c:v>
                </c:pt>
                <c:pt idx="2">
                  <c:v>Global
(4065.1 million metric tons)</c:v>
                </c:pt>
              </c:strCache>
            </c:strRef>
          </c:cat>
          <c:val>
            <c:numRef>
              <c:f>Sheet1!$B$13:$D$13</c:f>
              <c:numCache>
                <c:formatCode>General</c:formatCode>
                <c:ptCount val="3"/>
                <c:pt idx="0">
                  <c:v>12.6</c:v>
                </c:pt>
                <c:pt idx="1">
                  <c:v>16.170000000000002</c:v>
                </c:pt>
                <c:pt idx="2">
                  <c:v>965.19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273-4521-9DC2-ACB6801DE81F}"/>
            </c:ext>
          </c:extLst>
        </c:ser>
        <c:ser>
          <c:idx val="3"/>
          <c:order val="3"/>
          <c:tx>
            <c:strRef>
              <c:f>Sheet1!$A$14</c:f>
              <c:strCache>
                <c:ptCount val="1"/>
                <c:pt idx="0">
                  <c:v>Other End Users</c:v>
                </c:pt>
              </c:strCache>
            </c:strRef>
          </c:tx>
          <c:spPr>
            <a:pattFill prst="pct5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Sheet1!$B$10:$D$10</c:f>
              <c:strCache>
                <c:ptCount val="3"/>
                <c:pt idx="0">
                  <c:v>United States 
(99.6 million metric tons)</c:v>
                </c:pt>
                <c:pt idx="1">
                  <c:v>North America
(147.3 million metric tons)</c:v>
                </c:pt>
                <c:pt idx="2">
                  <c:v>Global
(4065.1 million metric tons)</c:v>
                </c:pt>
              </c:strCache>
            </c:strRef>
          </c:cat>
          <c:val>
            <c:numRef>
              <c:f>Sheet1!$B$14:$D$14</c:f>
              <c:numCache>
                <c:formatCode>General</c:formatCode>
                <c:ptCount val="3"/>
                <c:pt idx="0">
                  <c:v>13.18</c:v>
                </c:pt>
                <c:pt idx="1">
                  <c:v>25.67</c:v>
                </c:pt>
                <c:pt idx="2">
                  <c:v>1184.17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273-4521-9DC2-ACB6801DE8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47501184"/>
        <c:axId val="1247498304"/>
      </c:barChart>
      <c:catAx>
        <c:axId val="124750118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247498304"/>
        <c:crosses val="autoZero"/>
        <c:auto val="1"/>
        <c:lblAlgn val="ctr"/>
        <c:lblOffset val="100"/>
        <c:noMultiLvlLbl val="0"/>
      </c:catAx>
      <c:valAx>
        <c:axId val="1247498304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247501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ysClr val="windowText" lastClr="000000"/>
          </a:solidFill>
          <a:latin typeface="+mn-lt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r>
              <a:rPr lang="en-US" sz="2000" b="1" dirty="0"/>
              <a:t>Blended Cement Market Share in United States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strRef>
              <c:f>Sheet2!$A$2:$A$45</c:f>
              <c:strCache>
                <c:ptCount val="43"/>
                <c:pt idx="0">
                  <c:v> Jan 2020</c:v>
                </c:pt>
                <c:pt idx="3">
                  <c:v> Apr 2020</c:v>
                </c:pt>
                <c:pt idx="6">
                  <c:v> Jul 2020</c:v>
                </c:pt>
                <c:pt idx="9">
                  <c:v> Oct 2020</c:v>
                </c:pt>
                <c:pt idx="12">
                  <c:v> Jan 2021</c:v>
                </c:pt>
                <c:pt idx="15">
                  <c:v> Apr 2021</c:v>
                </c:pt>
                <c:pt idx="18">
                  <c:v> Jul 2021</c:v>
                </c:pt>
                <c:pt idx="21">
                  <c:v> Oct 2021</c:v>
                </c:pt>
                <c:pt idx="24">
                  <c:v> Jan 2022</c:v>
                </c:pt>
                <c:pt idx="27">
                  <c:v> Apr 2022</c:v>
                </c:pt>
                <c:pt idx="30">
                  <c:v> Jul 2022</c:v>
                </c:pt>
                <c:pt idx="33">
                  <c:v> Oct 2022</c:v>
                </c:pt>
                <c:pt idx="36">
                  <c:v> Jan 2023</c:v>
                </c:pt>
                <c:pt idx="39">
                  <c:v> Apr 2023</c:v>
                </c:pt>
                <c:pt idx="42">
                  <c:v> Jul 2023</c:v>
                </c:pt>
              </c:strCache>
            </c:strRef>
          </c:cat>
          <c:val>
            <c:numRef>
              <c:f>Sheet2!$D$2:$D$45</c:f>
              <c:numCache>
                <c:formatCode>0.0%</c:formatCode>
                <c:ptCount val="44"/>
                <c:pt idx="0">
                  <c:v>2.2787080492644225E-2</c:v>
                </c:pt>
                <c:pt idx="1">
                  <c:v>2.4369826513780529E-2</c:v>
                </c:pt>
                <c:pt idx="2">
                  <c:v>2.2128552581158686E-2</c:v>
                </c:pt>
                <c:pt idx="3">
                  <c:v>2.6376198890072977E-2</c:v>
                </c:pt>
                <c:pt idx="4">
                  <c:v>3.4642682296060476E-2</c:v>
                </c:pt>
                <c:pt idx="5">
                  <c:v>3.6048764834300494E-2</c:v>
                </c:pt>
                <c:pt idx="6">
                  <c:v>3.6302101356541362E-2</c:v>
                </c:pt>
                <c:pt idx="7">
                  <c:v>3.9067943625984744E-2</c:v>
                </c:pt>
                <c:pt idx="8">
                  <c:v>3.6552160585554161E-2</c:v>
                </c:pt>
                <c:pt idx="9">
                  <c:v>3.2203707208559314E-2</c:v>
                </c:pt>
                <c:pt idx="10">
                  <c:v>3.0511808847041855E-2</c:v>
                </c:pt>
                <c:pt idx="11">
                  <c:v>3.4162987518601202E-2</c:v>
                </c:pt>
                <c:pt idx="12">
                  <c:v>3.2667868184366948E-2</c:v>
                </c:pt>
                <c:pt idx="13">
                  <c:v>3.7553411389792068E-2</c:v>
                </c:pt>
                <c:pt idx="14">
                  <c:v>3.9385265728241248E-2</c:v>
                </c:pt>
                <c:pt idx="15">
                  <c:v>4.6595521003814935E-2</c:v>
                </c:pt>
                <c:pt idx="16">
                  <c:v>4.8182105327269201E-2</c:v>
                </c:pt>
                <c:pt idx="17">
                  <c:v>5.4253961727040841E-2</c:v>
                </c:pt>
                <c:pt idx="18">
                  <c:v>6.0503557605628103E-2</c:v>
                </c:pt>
                <c:pt idx="19">
                  <c:v>6.1913968248906798E-2</c:v>
                </c:pt>
                <c:pt idx="20">
                  <c:v>7.0014054427247202E-2</c:v>
                </c:pt>
                <c:pt idx="21">
                  <c:v>7.0691836971800343E-2</c:v>
                </c:pt>
                <c:pt idx="22">
                  <c:v>6.4005095759554445E-2</c:v>
                </c:pt>
                <c:pt idx="23">
                  <c:v>7.5715914459323741E-2</c:v>
                </c:pt>
                <c:pt idx="24">
                  <c:v>0.10496273876133513</c:v>
                </c:pt>
                <c:pt idx="25">
                  <c:v>0.12811076345376263</c:v>
                </c:pt>
                <c:pt idx="26">
                  <c:v>0.14842711367981312</c:v>
                </c:pt>
                <c:pt idx="27">
                  <c:v>0.17460898185079365</c:v>
                </c:pt>
                <c:pt idx="28">
                  <c:v>0.22049293872284936</c:v>
                </c:pt>
                <c:pt idx="29">
                  <c:v>0.25706997949556087</c:v>
                </c:pt>
                <c:pt idx="30">
                  <c:v>0.27084192994841505</c:v>
                </c:pt>
                <c:pt idx="31">
                  <c:v>0.28831707798614309</c:v>
                </c:pt>
                <c:pt idx="32">
                  <c:v>0.29465108829121589</c:v>
                </c:pt>
                <c:pt idx="33">
                  <c:v>0.29578990549245482</c:v>
                </c:pt>
                <c:pt idx="34">
                  <c:v>0.3051488461405788</c:v>
                </c:pt>
                <c:pt idx="35">
                  <c:v>0.32150932250691322</c:v>
                </c:pt>
                <c:pt idx="36">
                  <c:v>0.39228255126621342</c:v>
                </c:pt>
                <c:pt idx="37">
                  <c:v>0.3927238202133978</c:v>
                </c:pt>
                <c:pt idx="38">
                  <c:v>0.43648962507562949</c:v>
                </c:pt>
                <c:pt idx="39">
                  <c:v>0.46307066055404705</c:v>
                </c:pt>
                <c:pt idx="40">
                  <c:v>0.48779829831035365</c:v>
                </c:pt>
                <c:pt idx="41">
                  <c:v>0.54742333764056783</c:v>
                </c:pt>
                <c:pt idx="42">
                  <c:v>0.53777955363947172</c:v>
                </c:pt>
                <c:pt idx="43">
                  <c:v>0.54783115324736686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22F-40BA-AF91-EC34521BBF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5029567"/>
        <c:axId val="2023852063"/>
      </c:lineChart>
      <c:catAx>
        <c:axId val="1750295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023852063"/>
        <c:crosses val="autoZero"/>
        <c:auto val="1"/>
        <c:lblAlgn val="ctr"/>
        <c:lblOffset val="100"/>
        <c:noMultiLvlLbl val="0"/>
      </c:catAx>
      <c:valAx>
        <c:axId val="20238520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75029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ysClr val="windowText" lastClr="000000"/>
          </a:solidFill>
          <a:latin typeface="+mn-lt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r>
              <a:rPr lang="en-US" sz="2000" b="1" dirty="0"/>
              <a:t>Blended Cement Market Share in U.S.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strRef>
              <c:f>Sheet2!$A$2:$A$45</c:f>
              <c:strCache>
                <c:ptCount val="43"/>
                <c:pt idx="0">
                  <c:v> Jan 2020</c:v>
                </c:pt>
                <c:pt idx="3">
                  <c:v> Apr 2020</c:v>
                </c:pt>
                <c:pt idx="6">
                  <c:v> Jul 2020</c:v>
                </c:pt>
                <c:pt idx="9">
                  <c:v> Oct 2020</c:v>
                </c:pt>
                <c:pt idx="12">
                  <c:v> Jan 2021</c:v>
                </c:pt>
                <c:pt idx="15">
                  <c:v> Apr 2021</c:v>
                </c:pt>
                <c:pt idx="18">
                  <c:v> Jul 2021</c:v>
                </c:pt>
                <c:pt idx="21">
                  <c:v> Oct 2021</c:v>
                </c:pt>
                <c:pt idx="24">
                  <c:v> Jan 2022</c:v>
                </c:pt>
                <c:pt idx="27">
                  <c:v> Apr 2022</c:v>
                </c:pt>
                <c:pt idx="30">
                  <c:v> Jul 2022</c:v>
                </c:pt>
                <c:pt idx="33">
                  <c:v> Oct 2022</c:v>
                </c:pt>
                <c:pt idx="36">
                  <c:v> Jan 2023</c:v>
                </c:pt>
                <c:pt idx="39">
                  <c:v> Apr 2023</c:v>
                </c:pt>
                <c:pt idx="42">
                  <c:v> Jul 2023</c:v>
                </c:pt>
              </c:strCache>
            </c:strRef>
          </c:cat>
          <c:val>
            <c:numRef>
              <c:f>Sheet2!$D$2:$D$45</c:f>
              <c:numCache>
                <c:formatCode>0.0%</c:formatCode>
                <c:ptCount val="44"/>
                <c:pt idx="0">
                  <c:v>2.2787080492644225E-2</c:v>
                </c:pt>
                <c:pt idx="1">
                  <c:v>2.4369826513780529E-2</c:v>
                </c:pt>
                <c:pt idx="2">
                  <c:v>2.2128552581158686E-2</c:v>
                </c:pt>
                <c:pt idx="3">
                  <c:v>2.6376198890072977E-2</c:v>
                </c:pt>
                <c:pt idx="4">
                  <c:v>3.4642682296060476E-2</c:v>
                </c:pt>
                <c:pt idx="5">
                  <c:v>3.6048764834300494E-2</c:v>
                </c:pt>
                <c:pt idx="6">
                  <c:v>3.6302101356541362E-2</c:v>
                </c:pt>
                <c:pt idx="7">
                  <c:v>3.9067943625984744E-2</c:v>
                </c:pt>
                <c:pt idx="8">
                  <c:v>3.6552160585554161E-2</c:v>
                </c:pt>
                <c:pt idx="9">
                  <c:v>3.2203707208559314E-2</c:v>
                </c:pt>
                <c:pt idx="10">
                  <c:v>3.0511808847041855E-2</c:v>
                </c:pt>
                <c:pt idx="11">
                  <c:v>3.4162987518601202E-2</c:v>
                </c:pt>
                <c:pt idx="12">
                  <c:v>3.2667868184366948E-2</c:v>
                </c:pt>
                <c:pt idx="13">
                  <c:v>3.7553411389792068E-2</c:v>
                </c:pt>
                <c:pt idx="14">
                  <c:v>3.9385265728241248E-2</c:v>
                </c:pt>
                <c:pt idx="15">
                  <c:v>4.6595521003814935E-2</c:v>
                </c:pt>
                <c:pt idx="16">
                  <c:v>4.8182105327269201E-2</c:v>
                </c:pt>
                <c:pt idx="17">
                  <c:v>5.4253961727040841E-2</c:v>
                </c:pt>
                <c:pt idx="18">
                  <c:v>6.0503557605628103E-2</c:v>
                </c:pt>
                <c:pt idx="19">
                  <c:v>6.1913968248906798E-2</c:v>
                </c:pt>
                <c:pt idx="20">
                  <c:v>7.0014054427247202E-2</c:v>
                </c:pt>
                <c:pt idx="21">
                  <c:v>7.0691836971800343E-2</c:v>
                </c:pt>
                <c:pt idx="22">
                  <c:v>6.4005095759554445E-2</c:v>
                </c:pt>
                <c:pt idx="23">
                  <c:v>7.5715914459323741E-2</c:v>
                </c:pt>
                <c:pt idx="24">
                  <c:v>0.10496273876133513</c:v>
                </c:pt>
                <c:pt idx="25">
                  <c:v>0.12811076345376263</c:v>
                </c:pt>
                <c:pt idx="26">
                  <c:v>0.14842711367981312</c:v>
                </c:pt>
                <c:pt idx="27">
                  <c:v>0.17460898185079365</c:v>
                </c:pt>
                <c:pt idx="28">
                  <c:v>0.22049293872284936</c:v>
                </c:pt>
                <c:pt idx="29">
                  <c:v>0.25706997949556087</c:v>
                </c:pt>
                <c:pt idx="30">
                  <c:v>0.27084192994841505</c:v>
                </c:pt>
                <c:pt idx="31">
                  <c:v>0.28831707798614309</c:v>
                </c:pt>
                <c:pt idx="32">
                  <c:v>0.29465108829121589</c:v>
                </c:pt>
                <c:pt idx="33">
                  <c:v>0.29578990549245482</c:v>
                </c:pt>
                <c:pt idx="34">
                  <c:v>0.3051488461405788</c:v>
                </c:pt>
                <c:pt idx="35">
                  <c:v>0.32150932250691322</c:v>
                </c:pt>
                <c:pt idx="36">
                  <c:v>0.39228255126621342</c:v>
                </c:pt>
                <c:pt idx="37">
                  <c:v>0.3927238202133978</c:v>
                </c:pt>
                <c:pt idx="38">
                  <c:v>0.43648962507562949</c:v>
                </c:pt>
                <c:pt idx="39">
                  <c:v>0.46307066055404705</c:v>
                </c:pt>
                <c:pt idx="40">
                  <c:v>0.48779829831035365</c:v>
                </c:pt>
                <c:pt idx="41">
                  <c:v>0.54742333764056783</c:v>
                </c:pt>
                <c:pt idx="42">
                  <c:v>0.53777955363947172</c:v>
                </c:pt>
                <c:pt idx="43">
                  <c:v>0.54783115324736686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83F-4A9E-A507-272C4A4E0F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5029567"/>
        <c:axId val="2023852063"/>
      </c:lineChart>
      <c:catAx>
        <c:axId val="1750295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023852063"/>
        <c:crosses val="autoZero"/>
        <c:auto val="1"/>
        <c:lblAlgn val="ctr"/>
        <c:lblOffset val="100"/>
        <c:noMultiLvlLbl val="0"/>
      </c:catAx>
      <c:valAx>
        <c:axId val="20238520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75029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sz="1800">
          <a:solidFill>
            <a:sysClr val="windowText" lastClr="000000"/>
          </a:solidFill>
          <a:latin typeface="+mn-lt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DF5556-49B8-450D-B95B-58432B8F394D}" type="doc">
      <dgm:prSet loTypeId="urn:microsoft.com/office/officeart/2005/8/layout/process1" loCatId="process" qsTypeId="urn:microsoft.com/office/officeart/2005/8/quickstyle/simple1" qsCatId="simple" csTypeId="urn:microsoft.com/office/officeart/2005/8/colors/colorful5" csCatId="colorful" phldr="1"/>
      <dgm:spPr/>
    </dgm:pt>
    <dgm:pt modelId="{99FEF723-40A4-4921-8510-CE282FE89D01}">
      <dgm:prSet phldrT="[Text]" custT="1"/>
      <dgm:spPr/>
      <dgm:t>
        <a:bodyPr/>
        <a:lstStyle/>
        <a:p>
          <a:r>
            <a:rPr lang="en-US" sz="1600" b="1" dirty="0"/>
            <a:t>Raw Material Acquisition</a:t>
          </a:r>
        </a:p>
      </dgm:t>
    </dgm:pt>
    <dgm:pt modelId="{3756ACC3-EBA3-48FB-B5A3-DAC17092A3F3}" type="parTrans" cxnId="{D1843300-16EB-4FFF-84D6-6B7CDA6A87A9}">
      <dgm:prSet/>
      <dgm:spPr/>
      <dgm:t>
        <a:bodyPr/>
        <a:lstStyle/>
        <a:p>
          <a:endParaRPr lang="en-US"/>
        </a:p>
      </dgm:t>
    </dgm:pt>
    <dgm:pt modelId="{A43AABC5-82DE-46CC-ABB5-B65AF4936CD9}" type="sibTrans" cxnId="{D1843300-16EB-4FFF-84D6-6B7CDA6A87A9}">
      <dgm:prSet/>
      <dgm:spPr/>
      <dgm:t>
        <a:bodyPr/>
        <a:lstStyle/>
        <a:p>
          <a:endParaRPr lang="en-US"/>
        </a:p>
      </dgm:t>
    </dgm:pt>
    <dgm:pt modelId="{908B9CC1-ED43-4A11-90CE-6457042E51E1}">
      <dgm:prSet phldrT="[Text]" custT="1"/>
      <dgm:spPr/>
      <dgm:t>
        <a:bodyPr/>
        <a:lstStyle/>
        <a:p>
          <a:r>
            <a:rPr lang="en-US" sz="1600" b="1" dirty="0"/>
            <a:t>Material Processing</a:t>
          </a:r>
        </a:p>
      </dgm:t>
    </dgm:pt>
    <dgm:pt modelId="{A49DBC15-BD45-410D-A5C9-30A017F8BF7A}" type="parTrans" cxnId="{8EFF2179-E464-42BE-A5AF-E25F414438E4}">
      <dgm:prSet/>
      <dgm:spPr/>
      <dgm:t>
        <a:bodyPr/>
        <a:lstStyle/>
        <a:p>
          <a:endParaRPr lang="en-US"/>
        </a:p>
      </dgm:t>
    </dgm:pt>
    <dgm:pt modelId="{F2C6DFED-B31C-433C-BE2C-5723B34FA37B}" type="sibTrans" cxnId="{8EFF2179-E464-42BE-A5AF-E25F414438E4}">
      <dgm:prSet/>
      <dgm:spPr/>
      <dgm:t>
        <a:bodyPr/>
        <a:lstStyle/>
        <a:p>
          <a:endParaRPr lang="en-US"/>
        </a:p>
      </dgm:t>
    </dgm:pt>
    <dgm:pt modelId="{287F2B96-3489-4323-A1D8-544F1EBB46AE}">
      <dgm:prSet phldrT="[Text]" custT="1"/>
      <dgm:spPr/>
      <dgm:t>
        <a:bodyPr/>
        <a:lstStyle/>
        <a:p>
          <a:r>
            <a:rPr lang="en-US" sz="1600" b="1" dirty="0"/>
            <a:t>Manufacturing</a:t>
          </a:r>
        </a:p>
      </dgm:t>
    </dgm:pt>
    <dgm:pt modelId="{231217C1-3979-4CD1-9C74-51DE6056DBCC}" type="parTrans" cxnId="{2DE7ACED-9CCA-4372-B991-17456184BFD6}">
      <dgm:prSet/>
      <dgm:spPr/>
      <dgm:t>
        <a:bodyPr/>
        <a:lstStyle/>
        <a:p>
          <a:endParaRPr lang="en-US"/>
        </a:p>
      </dgm:t>
    </dgm:pt>
    <dgm:pt modelId="{135BCA40-71FF-4415-9B0E-ECE4017C4434}" type="sibTrans" cxnId="{2DE7ACED-9CCA-4372-B991-17456184BFD6}">
      <dgm:prSet/>
      <dgm:spPr/>
      <dgm:t>
        <a:bodyPr/>
        <a:lstStyle/>
        <a:p>
          <a:endParaRPr lang="en-US"/>
        </a:p>
      </dgm:t>
    </dgm:pt>
    <dgm:pt modelId="{0B0497C5-1EBA-4317-BABE-19FE37963B10}">
      <dgm:prSet custT="1"/>
      <dgm:spPr/>
      <dgm:t>
        <a:bodyPr/>
        <a:lstStyle/>
        <a:p>
          <a:r>
            <a:rPr lang="en-US" sz="1600" b="1" dirty="0"/>
            <a:t>Use</a:t>
          </a:r>
        </a:p>
      </dgm:t>
    </dgm:pt>
    <dgm:pt modelId="{0E2ED25C-EF83-4115-8D92-020456AB2FAB}" type="parTrans" cxnId="{25080F84-0E42-48C4-99DD-AF8E14FE7DBC}">
      <dgm:prSet/>
      <dgm:spPr/>
      <dgm:t>
        <a:bodyPr/>
        <a:lstStyle/>
        <a:p>
          <a:endParaRPr lang="en-US"/>
        </a:p>
      </dgm:t>
    </dgm:pt>
    <dgm:pt modelId="{0944B603-3EE1-49FD-8BF1-46FD18E27D3A}" type="sibTrans" cxnId="{25080F84-0E42-48C4-99DD-AF8E14FE7DBC}">
      <dgm:prSet/>
      <dgm:spPr/>
      <dgm:t>
        <a:bodyPr/>
        <a:lstStyle/>
        <a:p>
          <a:endParaRPr lang="en-US"/>
        </a:p>
      </dgm:t>
    </dgm:pt>
    <dgm:pt modelId="{1CF10BB3-59E6-488C-960D-1E56E7770E5D}">
      <dgm:prSet custT="1"/>
      <dgm:spPr/>
      <dgm:t>
        <a:bodyPr/>
        <a:lstStyle/>
        <a:p>
          <a:r>
            <a:rPr lang="en-US" sz="1600" b="1" dirty="0"/>
            <a:t>End of Life</a:t>
          </a:r>
        </a:p>
      </dgm:t>
    </dgm:pt>
    <dgm:pt modelId="{0DD33A24-27AB-4D2F-847F-349328FB0168}" type="parTrans" cxnId="{602A15AB-EA4C-4CC0-A88D-5DE05787EF20}">
      <dgm:prSet/>
      <dgm:spPr/>
      <dgm:t>
        <a:bodyPr/>
        <a:lstStyle/>
        <a:p>
          <a:endParaRPr lang="en-US"/>
        </a:p>
      </dgm:t>
    </dgm:pt>
    <dgm:pt modelId="{604CAED4-65B6-420D-A311-586CC0117C39}" type="sibTrans" cxnId="{602A15AB-EA4C-4CC0-A88D-5DE05787EF20}">
      <dgm:prSet/>
      <dgm:spPr/>
      <dgm:t>
        <a:bodyPr/>
        <a:lstStyle/>
        <a:p>
          <a:endParaRPr lang="en-US"/>
        </a:p>
      </dgm:t>
    </dgm:pt>
    <dgm:pt modelId="{33B4D3A7-F776-4FA4-8B87-310023A53643}" type="pres">
      <dgm:prSet presAssocID="{63DF5556-49B8-450D-B95B-58432B8F394D}" presName="Name0" presStyleCnt="0">
        <dgm:presLayoutVars>
          <dgm:dir/>
          <dgm:resizeHandles val="exact"/>
        </dgm:presLayoutVars>
      </dgm:prSet>
      <dgm:spPr/>
    </dgm:pt>
    <dgm:pt modelId="{B5AD05E9-41A0-42B9-979F-88CDA83EE7B7}" type="pres">
      <dgm:prSet presAssocID="{99FEF723-40A4-4921-8510-CE282FE89D01}" presName="node" presStyleLbl="node1" presStyleIdx="0" presStyleCnt="5" custScaleX="269709" custScaleY="157892">
        <dgm:presLayoutVars>
          <dgm:bulletEnabled val="1"/>
        </dgm:presLayoutVars>
      </dgm:prSet>
      <dgm:spPr/>
    </dgm:pt>
    <dgm:pt modelId="{AC4BEB04-9BAA-421B-B464-838084E20788}" type="pres">
      <dgm:prSet presAssocID="{A43AABC5-82DE-46CC-ABB5-B65AF4936CD9}" presName="sibTrans" presStyleLbl="sibTrans2D1" presStyleIdx="0" presStyleCnt="4" custScaleX="179382" custScaleY="79286"/>
      <dgm:spPr/>
    </dgm:pt>
    <dgm:pt modelId="{9C88FE80-C4B0-446B-9C2D-0519D6EE7E84}" type="pres">
      <dgm:prSet presAssocID="{A43AABC5-82DE-46CC-ABB5-B65AF4936CD9}" presName="connectorText" presStyleLbl="sibTrans2D1" presStyleIdx="0" presStyleCnt="4"/>
      <dgm:spPr/>
    </dgm:pt>
    <dgm:pt modelId="{5D1FD8BF-576D-4353-AADC-DD2C3F59D944}" type="pres">
      <dgm:prSet presAssocID="{908B9CC1-ED43-4A11-90CE-6457042E51E1}" presName="node" presStyleLbl="node1" presStyleIdx="1" presStyleCnt="5" custScaleX="269709" custScaleY="157892">
        <dgm:presLayoutVars>
          <dgm:bulletEnabled val="1"/>
        </dgm:presLayoutVars>
      </dgm:prSet>
      <dgm:spPr/>
    </dgm:pt>
    <dgm:pt modelId="{ACE241F3-FCB4-4E9E-8441-FFE665711775}" type="pres">
      <dgm:prSet presAssocID="{F2C6DFED-B31C-433C-BE2C-5723B34FA37B}" presName="sibTrans" presStyleLbl="sibTrans2D1" presStyleIdx="1" presStyleCnt="4" custScaleX="179382" custScaleY="79286"/>
      <dgm:spPr/>
    </dgm:pt>
    <dgm:pt modelId="{1906441B-835E-4BE2-A438-A51C0873C9BD}" type="pres">
      <dgm:prSet presAssocID="{F2C6DFED-B31C-433C-BE2C-5723B34FA37B}" presName="connectorText" presStyleLbl="sibTrans2D1" presStyleIdx="1" presStyleCnt="4"/>
      <dgm:spPr/>
    </dgm:pt>
    <dgm:pt modelId="{9B2D1586-7327-463F-970B-DD4CF6015E32}" type="pres">
      <dgm:prSet presAssocID="{287F2B96-3489-4323-A1D8-544F1EBB46AE}" presName="node" presStyleLbl="node1" presStyleIdx="2" presStyleCnt="5" custScaleX="269709" custScaleY="157892">
        <dgm:presLayoutVars>
          <dgm:bulletEnabled val="1"/>
        </dgm:presLayoutVars>
      </dgm:prSet>
      <dgm:spPr/>
    </dgm:pt>
    <dgm:pt modelId="{922BA839-4B75-45E6-954C-3E0574E29A48}" type="pres">
      <dgm:prSet presAssocID="{135BCA40-71FF-4415-9B0E-ECE4017C4434}" presName="sibTrans" presStyleLbl="sibTrans2D1" presStyleIdx="2" presStyleCnt="4" custScaleX="179382" custScaleY="79286"/>
      <dgm:spPr/>
    </dgm:pt>
    <dgm:pt modelId="{AE337C84-0C36-429D-B5A1-4CBAF6B8A059}" type="pres">
      <dgm:prSet presAssocID="{135BCA40-71FF-4415-9B0E-ECE4017C4434}" presName="connectorText" presStyleLbl="sibTrans2D1" presStyleIdx="2" presStyleCnt="4"/>
      <dgm:spPr/>
    </dgm:pt>
    <dgm:pt modelId="{B0B86FC3-21BE-4805-84F9-51716590885B}" type="pres">
      <dgm:prSet presAssocID="{0B0497C5-1EBA-4317-BABE-19FE37963B10}" presName="node" presStyleLbl="node1" presStyleIdx="3" presStyleCnt="5" custScaleX="269709" custScaleY="157892">
        <dgm:presLayoutVars>
          <dgm:bulletEnabled val="1"/>
        </dgm:presLayoutVars>
      </dgm:prSet>
      <dgm:spPr/>
    </dgm:pt>
    <dgm:pt modelId="{3E9750DC-B607-4911-B2B2-B5DB35D33DF6}" type="pres">
      <dgm:prSet presAssocID="{0944B603-3EE1-49FD-8BF1-46FD18E27D3A}" presName="sibTrans" presStyleLbl="sibTrans2D1" presStyleIdx="3" presStyleCnt="4" custScaleX="179382" custScaleY="79286"/>
      <dgm:spPr/>
    </dgm:pt>
    <dgm:pt modelId="{D12EA7F9-CA0E-49E2-B09A-B328F6E4B19D}" type="pres">
      <dgm:prSet presAssocID="{0944B603-3EE1-49FD-8BF1-46FD18E27D3A}" presName="connectorText" presStyleLbl="sibTrans2D1" presStyleIdx="3" presStyleCnt="4"/>
      <dgm:spPr/>
    </dgm:pt>
    <dgm:pt modelId="{59FE162A-B7C0-490E-8FAD-F26B645A9A1B}" type="pres">
      <dgm:prSet presAssocID="{1CF10BB3-59E6-488C-960D-1E56E7770E5D}" presName="node" presStyleLbl="node1" presStyleIdx="4" presStyleCnt="5" custScaleX="269709" custScaleY="157892">
        <dgm:presLayoutVars>
          <dgm:bulletEnabled val="1"/>
        </dgm:presLayoutVars>
      </dgm:prSet>
      <dgm:spPr/>
    </dgm:pt>
  </dgm:ptLst>
  <dgm:cxnLst>
    <dgm:cxn modelId="{D1843300-16EB-4FFF-84D6-6B7CDA6A87A9}" srcId="{63DF5556-49B8-450D-B95B-58432B8F394D}" destId="{99FEF723-40A4-4921-8510-CE282FE89D01}" srcOrd="0" destOrd="0" parTransId="{3756ACC3-EBA3-48FB-B5A3-DAC17092A3F3}" sibTransId="{A43AABC5-82DE-46CC-ABB5-B65AF4936CD9}"/>
    <dgm:cxn modelId="{94932306-76AE-4F5C-8AC7-6CB137F2D7D0}" type="presOf" srcId="{F2C6DFED-B31C-433C-BE2C-5723B34FA37B}" destId="{1906441B-835E-4BE2-A438-A51C0873C9BD}" srcOrd="1" destOrd="0" presId="urn:microsoft.com/office/officeart/2005/8/layout/process1"/>
    <dgm:cxn modelId="{692CFD06-28D1-43A5-A22C-02B11250233C}" type="presOf" srcId="{63DF5556-49B8-450D-B95B-58432B8F394D}" destId="{33B4D3A7-F776-4FA4-8B87-310023A53643}" srcOrd="0" destOrd="0" presId="urn:microsoft.com/office/officeart/2005/8/layout/process1"/>
    <dgm:cxn modelId="{C8517536-B87E-483A-995D-2BED6E1E9AE7}" type="presOf" srcId="{0944B603-3EE1-49FD-8BF1-46FD18E27D3A}" destId="{D12EA7F9-CA0E-49E2-B09A-B328F6E4B19D}" srcOrd="1" destOrd="0" presId="urn:microsoft.com/office/officeart/2005/8/layout/process1"/>
    <dgm:cxn modelId="{C597EF60-7C4E-4272-BDC1-939290F62CDC}" type="presOf" srcId="{135BCA40-71FF-4415-9B0E-ECE4017C4434}" destId="{AE337C84-0C36-429D-B5A1-4CBAF6B8A059}" srcOrd="1" destOrd="0" presId="urn:microsoft.com/office/officeart/2005/8/layout/process1"/>
    <dgm:cxn modelId="{149B846F-7AE1-49D6-8273-9B69992704BC}" type="presOf" srcId="{A43AABC5-82DE-46CC-ABB5-B65AF4936CD9}" destId="{9C88FE80-C4B0-446B-9C2D-0519D6EE7E84}" srcOrd="1" destOrd="0" presId="urn:microsoft.com/office/officeart/2005/8/layout/process1"/>
    <dgm:cxn modelId="{8EFF2179-E464-42BE-A5AF-E25F414438E4}" srcId="{63DF5556-49B8-450D-B95B-58432B8F394D}" destId="{908B9CC1-ED43-4A11-90CE-6457042E51E1}" srcOrd="1" destOrd="0" parTransId="{A49DBC15-BD45-410D-A5C9-30A017F8BF7A}" sibTransId="{F2C6DFED-B31C-433C-BE2C-5723B34FA37B}"/>
    <dgm:cxn modelId="{06DC1580-F230-461D-B852-41AFB46B1E30}" type="presOf" srcId="{99FEF723-40A4-4921-8510-CE282FE89D01}" destId="{B5AD05E9-41A0-42B9-979F-88CDA83EE7B7}" srcOrd="0" destOrd="0" presId="urn:microsoft.com/office/officeart/2005/8/layout/process1"/>
    <dgm:cxn modelId="{C342D283-92AF-4B7A-B648-29FB8D75D5BE}" type="presOf" srcId="{0B0497C5-1EBA-4317-BABE-19FE37963B10}" destId="{B0B86FC3-21BE-4805-84F9-51716590885B}" srcOrd="0" destOrd="0" presId="urn:microsoft.com/office/officeart/2005/8/layout/process1"/>
    <dgm:cxn modelId="{25080F84-0E42-48C4-99DD-AF8E14FE7DBC}" srcId="{63DF5556-49B8-450D-B95B-58432B8F394D}" destId="{0B0497C5-1EBA-4317-BABE-19FE37963B10}" srcOrd="3" destOrd="0" parTransId="{0E2ED25C-EF83-4115-8D92-020456AB2FAB}" sibTransId="{0944B603-3EE1-49FD-8BF1-46FD18E27D3A}"/>
    <dgm:cxn modelId="{300C8386-5738-417F-B630-10730678E07E}" type="presOf" srcId="{908B9CC1-ED43-4A11-90CE-6457042E51E1}" destId="{5D1FD8BF-576D-4353-AADC-DD2C3F59D944}" srcOrd="0" destOrd="0" presId="urn:microsoft.com/office/officeart/2005/8/layout/process1"/>
    <dgm:cxn modelId="{DE78B492-52C2-4BD4-B2A3-529F41034ECE}" type="presOf" srcId="{F2C6DFED-B31C-433C-BE2C-5723B34FA37B}" destId="{ACE241F3-FCB4-4E9E-8441-FFE665711775}" srcOrd="0" destOrd="0" presId="urn:microsoft.com/office/officeart/2005/8/layout/process1"/>
    <dgm:cxn modelId="{643AF79B-C93A-4BF3-9BC2-77A0E0AF74DD}" type="presOf" srcId="{1CF10BB3-59E6-488C-960D-1E56E7770E5D}" destId="{59FE162A-B7C0-490E-8FAD-F26B645A9A1B}" srcOrd="0" destOrd="0" presId="urn:microsoft.com/office/officeart/2005/8/layout/process1"/>
    <dgm:cxn modelId="{C7B838A0-B092-4469-804C-A1E5032615CD}" type="presOf" srcId="{0944B603-3EE1-49FD-8BF1-46FD18E27D3A}" destId="{3E9750DC-B607-4911-B2B2-B5DB35D33DF6}" srcOrd="0" destOrd="0" presId="urn:microsoft.com/office/officeart/2005/8/layout/process1"/>
    <dgm:cxn modelId="{602A15AB-EA4C-4CC0-A88D-5DE05787EF20}" srcId="{63DF5556-49B8-450D-B95B-58432B8F394D}" destId="{1CF10BB3-59E6-488C-960D-1E56E7770E5D}" srcOrd="4" destOrd="0" parTransId="{0DD33A24-27AB-4D2F-847F-349328FB0168}" sibTransId="{604CAED4-65B6-420D-A311-586CC0117C39}"/>
    <dgm:cxn modelId="{53CA11AC-283F-47D8-AB59-B1871F75118D}" type="presOf" srcId="{135BCA40-71FF-4415-9B0E-ECE4017C4434}" destId="{922BA839-4B75-45E6-954C-3E0574E29A48}" srcOrd="0" destOrd="0" presId="urn:microsoft.com/office/officeart/2005/8/layout/process1"/>
    <dgm:cxn modelId="{847C66B0-68B6-4C56-9C29-829706A515D6}" type="presOf" srcId="{287F2B96-3489-4323-A1D8-544F1EBB46AE}" destId="{9B2D1586-7327-463F-970B-DD4CF6015E32}" srcOrd="0" destOrd="0" presId="urn:microsoft.com/office/officeart/2005/8/layout/process1"/>
    <dgm:cxn modelId="{14A071B8-4C90-4886-BC91-D0083B6AFCE4}" type="presOf" srcId="{A43AABC5-82DE-46CC-ABB5-B65AF4936CD9}" destId="{AC4BEB04-9BAA-421B-B464-838084E20788}" srcOrd="0" destOrd="0" presId="urn:microsoft.com/office/officeart/2005/8/layout/process1"/>
    <dgm:cxn modelId="{2DE7ACED-9CCA-4372-B991-17456184BFD6}" srcId="{63DF5556-49B8-450D-B95B-58432B8F394D}" destId="{287F2B96-3489-4323-A1D8-544F1EBB46AE}" srcOrd="2" destOrd="0" parTransId="{231217C1-3979-4CD1-9C74-51DE6056DBCC}" sibTransId="{135BCA40-71FF-4415-9B0E-ECE4017C4434}"/>
    <dgm:cxn modelId="{1D34A42F-E1CD-4F4E-9F65-C89C7E53270D}" type="presParOf" srcId="{33B4D3A7-F776-4FA4-8B87-310023A53643}" destId="{B5AD05E9-41A0-42B9-979F-88CDA83EE7B7}" srcOrd="0" destOrd="0" presId="urn:microsoft.com/office/officeart/2005/8/layout/process1"/>
    <dgm:cxn modelId="{CE8ED760-8B09-4A49-B538-FC3155526E2E}" type="presParOf" srcId="{33B4D3A7-F776-4FA4-8B87-310023A53643}" destId="{AC4BEB04-9BAA-421B-B464-838084E20788}" srcOrd="1" destOrd="0" presId="urn:microsoft.com/office/officeart/2005/8/layout/process1"/>
    <dgm:cxn modelId="{6D7B4181-56F2-4168-A7CF-9F1FEE90E3F6}" type="presParOf" srcId="{AC4BEB04-9BAA-421B-B464-838084E20788}" destId="{9C88FE80-C4B0-446B-9C2D-0519D6EE7E84}" srcOrd="0" destOrd="0" presId="urn:microsoft.com/office/officeart/2005/8/layout/process1"/>
    <dgm:cxn modelId="{60314127-26FA-451A-A94A-8A4A0DEA6ACA}" type="presParOf" srcId="{33B4D3A7-F776-4FA4-8B87-310023A53643}" destId="{5D1FD8BF-576D-4353-AADC-DD2C3F59D944}" srcOrd="2" destOrd="0" presId="urn:microsoft.com/office/officeart/2005/8/layout/process1"/>
    <dgm:cxn modelId="{5B785AFE-CC06-4680-A72F-F4D5E9CB20F7}" type="presParOf" srcId="{33B4D3A7-F776-4FA4-8B87-310023A53643}" destId="{ACE241F3-FCB4-4E9E-8441-FFE665711775}" srcOrd="3" destOrd="0" presId="urn:microsoft.com/office/officeart/2005/8/layout/process1"/>
    <dgm:cxn modelId="{592509E6-6757-4151-A153-A8FE9C18EBEE}" type="presParOf" srcId="{ACE241F3-FCB4-4E9E-8441-FFE665711775}" destId="{1906441B-835E-4BE2-A438-A51C0873C9BD}" srcOrd="0" destOrd="0" presId="urn:microsoft.com/office/officeart/2005/8/layout/process1"/>
    <dgm:cxn modelId="{076F8094-9A7A-4CA5-BCF5-9A601B2DA58A}" type="presParOf" srcId="{33B4D3A7-F776-4FA4-8B87-310023A53643}" destId="{9B2D1586-7327-463F-970B-DD4CF6015E32}" srcOrd="4" destOrd="0" presId="urn:microsoft.com/office/officeart/2005/8/layout/process1"/>
    <dgm:cxn modelId="{91A5E3B8-3D47-47BB-8B2F-D02ED1D575A9}" type="presParOf" srcId="{33B4D3A7-F776-4FA4-8B87-310023A53643}" destId="{922BA839-4B75-45E6-954C-3E0574E29A48}" srcOrd="5" destOrd="0" presId="urn:microsoft.com/office/officeart/2005/8/layout/process1"/>
    <dgm:cxn modelId="{77E14F81-5299-4FA7-89F2-93E43C1FBEA9}" type="presParOf" srcId="{922BA839-4B75-45E6-954C-3E0574E29A48}" destId="{AE337C84-0C36-429D-B5A1-4CBAF6B8A059}" srcOrd="0" destOrd="0" presId="urn:microsoft.com/office/officeart/2005/8/layout/process1"/>
    <dgm:cxn modelId="{2DD259DE-627F-43EA-B60B-F5861920E990}" type="presParOf" srcId="{33B4D3A7-F776-4FA4-8B87-310023A53643}" destId="{B0B86FC3-21BE-4805-84F9-51716590885B}" srcOrd="6" destOrd="0" presId="urn:microsoft.com/office/officeart/2005/8/layout/process1"/>
    <dgm:cxn modelId="{D5C55625-4A2E-4DF2-8869-9B7F7E9BFD87}" type="presParOf" srcId="{33B4D3A7-F776-4FA4-8B87-310023A53643}" destId="{3E9750DC-B607-4911-B2B2-B5DB35D33DF6}" srcOrd="7" destOrd="0" presId="urn:microsoft.com/office/officeart/2005/8/layout/process1"/>
    <dgm:cxn modelId="{115B6A6F-1CF0-4251-B4A8-54E2909B8B5E}" type="presParOf" srcId="{3E9750DC-B607-4911-B2B2-B5DB35D33DF6}" destId="{D12EA7F9-CA0E-49E2-B09A-B328F6E4B19D}" srcOrd="0" destOrd="0" presId="urn:microsoft.com/office/officeart/2005/8/layout/process1"/>
    <dgm:cxn modelId="{77A4DD3E-E71A-44CA-97AA-0A7221268145}" type="presParOf" srcId="{33B4D3A7-F776-4FA4-8B87-310023A53643}" destId="{59FE162A-B7C0-490E-8FAD-F26B645A9A1B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132D2B9-18A7-4552-ABD5-8FDFF79A01C3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0_3" csCatId="mainScheme" phldr="1"/>
      <dgm:spPr/>
    </dgm:pt>
    <dgm:pt modelId="{883AA0D7-7771-4190-985E-D7396437860B}">
      <dgm:prSet phldrT="[Text]"/>
      <dgm:spPr/>
      <dgm:t>
        <a:bodyPr/>
        <a:lstStyle/>
        <a:p>
          <a:r>
            <a:rPr lang="en-US" dirty="0"/>
            <a:t>PCR</a:t>
          </a:r>
        </a:p>
        <a:p>
          <a:r>
            <a:rPr lang="en-US" dirty="0"/>
            <a:t>(the framework)</a:t>
          </a:r>
        </a:p>
      </dgm:t>
    </dgm:pt>
    <dgm:pt modelId="{0CBDD398-B9C2-40A4-A27D-CA313E839657}" type="parTrans" cxnId="{0C2A7017-47CF-4113-8147-A93FBFBFD56F}">
      <dgm:prSet/>
      <dgm:spPr/>
      <dgm:t>
        <a:bodyPr/>
        <a:lstStyle/>
        <a:p>
          <a:endParaRPr lang="en-US"/>
        </a:p>
      </dgm:t>
    </dgm:pt>
    <dgm:pt modelId="{E9757157-2654-43E0-8462-AE98958DB4F4}" type="sibTrans" cxnId="{0C2A7017-47CF-4113-8147-A93FBFBFD56F}">
      <dgm:prSet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C6D4DB4D-7D7A-494E-B92A-12EFB0F0E9C7}">
      <dgm:prSet phldrT="[Text]"/>
      <dgm:spPr/>
      <dgm:t>
        <a:bodyPr/>
        <a:lstStyle/>
        <a:p>
          <a:r>
            <a:rPr lang="en-US" dirty="0"/>
            <a:t>LCA</a:t>
          </a:r>
        </a:p>
        <a:p>
          <a:r>
            <a:rPr lang="en-US" dirty="0"/>
            <a:t>(the analysis)</a:t>
          </a:r>
        </a:p>
      </dgm:t>
    </dgm:pt>
    <dgm:pt modelId="{EC4AD258-B4B9-45D1-8CFC-B755D6C90268}" type="parTrans" cxnId="{7B1371D0-172D-4F21-AA7F-C4DF20CB2CC0}">
      <dgm:prSet/>
      <dgm:spPr/>
      <dgm:t>
        <a:bodyPr/>
        <a:lstStyle/>
        <a:p>
          <a:endParaRPr lang="en-US"/>
        </a:p>
      </dgm:t>
    </dgm:pt>
    <dgm:pt modelId="{EB0B2BDC-35F0-4AA7-8687-7E28ACAA6B74}" type="sibTrans" cxnId="{7B1371D0-172D-4F21-AA7F-C4DF20CB2CC0}">
      <dgm:prSet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8B5502EE-D166-40D1-91EF-C3B382F9C418}">
      <dgm:prSet phldrT="[Text]"/>
      <dgm:spPr/>
      <dgm:t>
        <a:bodyPr/>
        <a:lstStyle/>
        <a:p>
          <a:r>
            <a:rPr lang="en-US" dirty="0"/>
            <a:t>EPD</a:t>
          </a:r>
        </a:p>
        <a:p>
          <a:r>
            <a:rPr lang="en-US" dirty="0"/>
            <a:t>(the declaration)</a:t>
          </a:r>
        </a:p>
      </dgm:t>
    </dgm:pt>
    <dgm:pt modelId="{8DD99BD1-D309-4234-A9B9-103FF8C55132}" type="parTrans" cxnId="{A1FCB024-7FF0-45E5-9AB5-842BB0AA2D63}">
      <dgm:prSet/>
      <dgm:spPr/>
      <dgm:t>
        <a:bodyPr/>
        <a:lstStyle/>
        <a:p>
          <a:endParaRPr lang="en-US"/>
        </a:p>
      </dgm:t>
    </dgm:pt>
    <dgm:pt modelId="{9BDFB784-254A-4FBC-BF08-F8F7B41588FB}" type="sibTrans" cxnId="{A1FCB024-7FF0-45E5-9AB5-842BB0AA2D63}">
      <dgm:prSet/>
      <dgm:spPr/>
      <dgm:t>
        <a:bodyPr/>
        <a:lstStyle/>
        <a:p>
          <a:endParaRPr lang="en-US"/>
        </a:p>
      </dgm:t>
    </dgm:pt>
    <dgm:pt modelId="{1866B2C8-CA35-4BA0-AAA1-57D9773750F0}" type="pres">
      <dgm:prSet presAssocID="{3132D2B9-18A7-4552-ABD5-8FDFF79A01C3}" presName="rootnode" presStyleCnt="0">
        <dgm:presLayoutVars>
          <dgm:chMax/>
          <dgm:chPref/>
          <dgm:dir/>
          <dgm:animLvl val="lvl"/>
        </dgm:presLayoutVars>
      </dgm:prSet>
      <dgm:spPr/>
    </dgm:pt>
    <dgm:pt modelId="{898122AA-39A2-42DA-B630-CDB893B19B86}" type="pres">
      <dgm:prSet presAssocID="{883AA0D7-7771-4190-985E-D7396437860B}" presName="composite" presStyleCnt="0"/>
      <dgm:spPr/>
    </dgm:pt>
    <dgm:pt modelId="{45ACBB89-9598-4D3C-B149-BF01AF022527}" type="pres">
      <dgm:prSet presAssocID="{883AA0D7-7771-4190-985E-D7396437860B}" presName="bentUpArrow1" presStyleLbl="alignImgPlace1" presStyleIdx="0" presStyleCnt="2"/>
      <dgm:spPr/>
    </dgm:pt>
    <dgm:pt modelId="{F09340A4-851B-413D-A5EF-18F206DF0389}" type="pres">
      <dgm:prSet presAssocID="{883AA0D7-7771-4190-985E-D7396437860B}" presName="ParentText" presStyleLbl="node1" presStyleIdx="0" presStyleCnt="3" custScaleX="111666">
        <dgm:presLayoutVars>
          <dgm:chMax val="1"/>
          <dgm:chPref val="1"/>
          <dgm:bulletEnabled val="1"/>
        </dgm:presLayoutVars>
      </dgm:prSet>
      <dgm:spPr/>
    </dgm:pt>
    <dgm:pt modelId="{880F77A7-580A-438C-8B74-F306DC674286}" type="pres">
      <dgm:prSet presAssocID="{883AA0D7-7771-4190-985E-D7396437860B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B7B63CA5-BF8B-4B27-810A-EEDEBF1F73C6}" type="pres">
      <dgm:prSet presAssocID="{E9757157-2654-43E0-8462-AE98958DB4F4}" presName="sibTrans" presStyleCnt="0"/>
      <dgm:spPr/>
    </dgm:pt>
    <dgm:pt modelId="{BF03A323-B3E3-4D09-A842-F2C412522F22}" type="pres">
      <dgm:prSet presAssocID="{C6D4DB4D-7D7A-494E-B92A-12EFB0F0E9C7}" presName="composite" presStyleCnt="0"/>
      <dgm:spPr/>
    </dgm:pt>
    <dgm:pt modelId="{D23543E3-022A-443A-8EFA-7AA03596CF9F}" type="pres">
      <dgm:prSet presAssocID="{C6D4DB4D-7D7A-494E-B92A-12EFB0F0E9C7}" presName="bentUpArrow1" presStyleLbl="alignImgPlace1" presStyleIdx="1" presStyleCnt="2"/>
      <dgm:spPr/>
    </dgm:pt>
    <dgm:pt modelId="{9B15633F-53AE-4513-BA76-C97E7B9EF554}" type="pres">
      <dgm:prSet presAssocID="{C6D4DB4D-7D7A-494E-B92A-12EFB0F0E9C7}" presName="ParentText" presStyleLbl="node1" presStyleIdx="1" presStyleCnt="3" custScaleX="106507">
        <dgm:presLayoutVars>
          <dgm:chMax val="1"/>
          <dgm:chPref val="1"/>
          <dgm:bulletEnabled val="1"/>
        </dgm:presLayoutVars>
      </dgm:prSet>
      <dgm:spPr/>
    </dgm:pt>
    <dgm:pt modelId="{BC2AF449-E7AA-43D5-8901-28D87AE824D3}" type="pres">
      <dgm:prSet presAssocID="{C6D4DB4D-7D7A-494E-B92A-12EFB0F0E9C7}" presName="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12AB4CC2-A6A0-4DF1-8115-F460A605A817}" type="pres">
      <dgm:prSet presAssocID="{EB0B2BDC-35F0-4AA7-8687-7E28ACAA6B74}" presName="sibTrans" presStyleCnt="0"/>
      <dgm:spPr/>
    </dgm:pt>
    <dgm:pt modelId="{FDEE7534-2D6A-4DDE-9062-8090307722A3}" type="pres">
      <dgm:prSet presAssocID="{8B5502EE-D166-40D1-91EF-C3B382F9C418}" presName="composite" presStyleCnt="0"/>
      <dgm:spPr/>
    </dgm:pt>
    <dgm:pt modelId="{39656D65-8967-485E-9615-6E0FEDDDF563}" type="pres">
      <dgm:prSet presAssocID="{8B5502EE-D166-40D1-91EF-C3B382F9C418}" presName="ParentText" presStyleLbl="node1" presStyleIdx="2" presStyleCnt="3" custScaleX="115975">
        <dgm:presLayoutVars>
          <dgm:chMax val="1"/>
          <dgm:chPref val="1"/>
          <dgm:bulletEnabled val="1"/>
        </dgm:presLayoutVars>
      </dgm:prSet>
      <dgm:spPr/>
    </dgm:pt>
  </dgm:ptLst>
  <dgm:cxnLst>
    <dgm:cxn modelId="{3135DD03-B697-471C-AB37-97B3D9BA202C}" type="presOf" srcId="{8B5502EE-D166-40D1-91EF-C3B382F9C418}" destId="{39656D65-8967-485E-9615-6E0FEDDDF563}" srcOrd="0" destOrd="0" presId="urn:microsoft.com/office/officeart/2005/8/layout/StepDownProcess"/>
    <dgm:cxn modelId="{0C2A7017-47CF-4113-8147-A93FBFBFD56F}" srcId="{3132D2B9-18A7-4552-ABD5-8FDFF79A01C3}" destId="{883AA0D7-7771-4190-985E-D7396437860B}" srcOrd="0" destOrd="0" parTransId="{0CBDD398-B9C2-40A4-A27D-CA313E839657}" sibTransId="{E9757157-2654-43E0-8462-AE98958DB4F4}"/>
    <dgm:cxn modelId="{A1FCB024-7FF0-45E5-9AB5-842BB0AA2D63}" srcId="{3132D2B9-18A7-4552-ABD5-8FDFF79A01C3}" destId="{8B5502EE-D166-40D1-91EF-C3B382F9C418}" srcOrd="2" destOrd="0" parTransId="{8DD99BD1-D309-4234-A9B9-103FF8C55132}" sibTransId="{9BDFB784-254A-4FBC-BF08-F8F7B41588FB}"/>
    <dgm:cxn modelId="{3E5D6A40-D2B2-4C71-8A1B-510DEC36EE5A}" type="presOf" srcId="{883AA0D7-7771-4190-985E-D7396437860B}" destId="{F09340A4-851B-413D-A5EF-18F206DF0389}" srcOrd="0" destOrd="0" presId="urn:microsoft.com/office/officeart/2005/8/layout/StepDownProcess"/>
    <dgm:cxn modelId="{32C74276-2D3B-4127-82B7-4427430E72D2}" type="presOf" srcId="{C6D4DB4D-7D7A-494E-B92A-12EFB0F0E9C7}" destId="{9B15633F-53AE-4513-BA76-C97E7B9EF554}" srcOrd="0" destOrd="0" presId="urn:microsoft.com/office/officeart/2005/8/layout/StepDownProcess"/>
    <dgm:cxn modelId="{C8311E8F-A078-4F55-9688-86500AC2CED7}" type="presOf" srcId="{3132D2B9-18A7-4552-ABD5-8FDFF79A01C3}" destId="{1866B2C8-CA35-4BA0-AAA1-57D9773750F0}" srcOrd="0" destOrd="0" presId="urn:microsoft.com/office/officeart/2005/8/layout/StepDownProcess"/>
    <dgm:cxn modelId="{7B1371D0-172D-4F21-AA7F-C4DF20CB2CC0}" srcId="{3132D2B9-18A7-4552-ABD5-8FDFF79A01C3}" destId="{C6D4DB4D-7D7A-494E-B92A-12EFB0F0E9C7}" srcOrd="1" destOrd="0" parTransId="{EC4AD258-B4B9-45D1-8CFC-B755D6C90268}" sibTransId="{EB0B2BDC-35F0-4AA7-8687-7E28ACAA6B74}"/>
    <dgm:cxn modelId="{30B8EDB7-3BF1-44DA-A232-8EA75590AC6B}" type="presParOf" srcId="{1866B2C8-CA35-4BA0-AAA1-57D9773750F0}" destId="{898122AA-39A2-42DA-B630-CDB893B19B86}" srcOrd="0" destOrd="0" presId="urn:microsoft.com/office/officeart/2005/8/layout/StepDownProcess"/>
    <dgm:cxn modelId="{00C32066-FBAF-40BB-BCA3-BD332426817E}" type="presParOf" srcId="{898122AA-39A2-42DA-B630-CDB893B19B86}" destId="{45ACBB89-9598-4D3C-B149-BF01AF022527}" srcOrd="0" destOrd="0" presId="urn:microsoft.com/office/officeart/2005/8/layout/StepDownProcess"/>
    <dgm:cxn modelId="{CF3D23C9-84B1-4363-A993-E6DAA75E7870}" type="presParOf" srcId="{898122AA-39A2-42DA-B630-CDB893B19B86}" destId="{F09340A4-851B-413D-A5EF-18F206DF0389}" srcOrd="1" destOrd="0" presId="urn:microsoft.com/office/officeart/2005/8/layout/StepDownProcess"/>
    <dgm:cxn modelId="{BB91BDC9-CD09-4184-B53E-3E52E07B9392}" type="presParOf" srcId="{898122AA-39A2-42DA-B630-CDB893B19B86}" destId="{880F77A7-580A-438C-8B74-F306DC674286}" srcOrd="2" destOrd="0" presId="urn:microsoft.com/office/officeart/2005/8/layout/StepDownProcess"/>
    <dgm:cxn modelId="{0E3B8469-199C-4BDE-B3B2-A842F06DBED5}" type="presParOf" srcId="{1866B2C8-CA35-4BA0-AAA1-57D9773750F0}" destId="{B7B63CA5-BF8B-4B27-810A-EEDEBF1F73C6}" srcOrd="1" destOrd="0" presId="urn:microsoft.com/office/officeart/2005/8/layout/StepDownProcess"/>
    <dgm:cxn modelId="{DFCA5B6D-30AA-4AFD-9D06-75053DA2DA21}" type="presParOf" srcId="{1866B2C8-CA35-4BA0-AAA1-57D9773750F0}" destId="{BF03A323-B3E3-4D09-A842-F2C412522F22}" srcOrd="2" destOrd="0" presId="urn:microsoft.com/office/officeart/2005/8/layout/StepDownProcess"/>
    <dgm:cxn modelId="{4CF352D4-EBB4-4EF1-971A-98FAED0B2098}" type="presParOf" srcId="{BF03A323-B3E3-4D09-A842-F2C412522F22}" destId="{D23543E3-022A-443A-8EFA-7AA03596CF9F}" srcOrd="0" destOrd="0" presId="urn:microsoft.com/office/officeart/2005/8/layout/StepDownProcess"/>
    <dgm:cxn modelId="{63131A0F-3CBC-436C-8715-5B4019EEB7A5}" type="presParOf" srcId="{BF03A323-B3E3-4D09-A842-F2C412522F22}" destId="{9B15633F-53AE-4513-BA76-C97E7B9EF554}" srcOrd="1" destOrd="0" presId="urn:microsoft.com/office/officeart/2005/8/layout/StepDownProcess"/>
    <dgm:cxn modelId="{85636572-7B66-4FB8-BC1B-9C38F6305525}" type="presParOf" srcId="{BF03A323-B3E3-4D09-A842-F2C412522F22}" destId="{BC2AF449-E7AA-43D5-8901-28D87AE824D3}" srcOrd="2" destOrd="0" presId="urn:microsoft.com/office/officeart/2005/8/layout/StepDownProcess"/>
    <dgm:cxn modelId="{8FEEF644-B429-4E9F-8A00-EE0C78353D7A}" type="presParOf" srcId="{1866B2C8-CA35-4BA0-AAA1-57D9773750F0}" destId="{12AB4CC2-A6A0-4DF1-8115-F460A605A817}" srcOrd="3" destOrd="0" presId="urn:microsoft.com/office/officeart/2005/8/layout/StepDownProcess"/>
    <dgm:cxn modelId="{550A60A7-44E3-47B6-9046-E0BA61FC4EA5}" type="presParOf" srcId="{1866B2C8-CA35-4BA0-AAA1-57D9773750F0}" destId="{FDEE7534-2D6A-4DDE-9062-8090307722A3}" srcOrd="4" destOrd="0" presId="urn:microsoft.com/office/officeart/2005/8/layout/StepDownProcess"/>
    <dgm:cxn modelId="{05578E13-F45F-4F3A-A34F-F1FAEB088CC9}" type="presParOf" srcId="{FDEE7534-2D6A-4DDE-9062-8090307722A3}" destId="{39656D65-8967-485E-9615-6E0FEDDDF563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64311DC-B506-4540-ACE1-AFE666452DFD}" type="doc">
      <dgm:prSet loTypeId="urn:microsoft.com/office/officeart/2005/8/layout/hList1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8809B46-A9DE-4C14-9FE5-CEFCD66CE3D7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dirty="0"/>
            <a:t>Eligible Recipients</a:t>
          </a:r>
        </a:p>
      </dgm:t>
    </dgm:pt>
    <dgm:pt modelId="{94EFC3F3-536E-4335-9ED4-04217695966B}" type="parTrans" cxnId="{F60E1DC2-9402-41C9-A5BA-C9D56CEEC3A1}">
      <dgm:prSet/>
      <dgm:spPr/>
      <dgm:t>
        <a:bodyPr/>
        <a:lstStyle/>
        <a:p>
          <a:endParaRPr lang="en-US"/>
        </a:p>
      </dgm:t>
    </dgm:pt>
    <dgm:pt modelId="{FAF0518F-B41E-4424-BA3F-156C6F135A4B}" type="sibTrans" cxnId="{F60E1DC2-9402-41C9-A5BA-C9D56CEEC3A1}">
      <dgm:prSet/>
      <dgm:spPr/>
      <dgm:t>
        <a:bodyPr/>
        <a:lstStyle/>
        <a:p>
          <a:endParaRPr lang="en-US"/>
        </a:p>
      </dgm:t>
    </dgm:pt>
    <dgm:pt modelId="{249C02B3-1E4E-4265-B965-C0A825BBE86B}">
      <dgm:prSet/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r>
            <a:rPr lang="en-US"/>
            <a:t>State</a:t>
          </a:r>
        </a:p>
      </dgm:t>
    </dgm:pt>
    <dgm:pt modelId="{CDA65275-6807-4DDB-8561-ECEF020FAFF8}" type="parTrans" cxnId="{A16984B3-4A47-4DBC-87B3-8C55FB890ED2}">
      <dgm:prSet/>
      <dgm:spPr/>
      <dgm:t>
        <a:bodyPr/>
        <a:lstStyle/>
        <a:p>
          <a:endParaRPr lang="en-US"/>
        </a:p>
      </dgm:t>
    </dgm:pt>
    <dgm:pt modelId="{AB928EFA-6266-433E-BDFF-5229CAB05EA1}" type="sibTrans" cxnId="{A16984B3-4A47-4DBC-87B3-8C55FB890ED2}">
      <dgm:prSet/>
      <dgm:spPr/>
      <dgm:t>
        <a:bodyPr/>
        <a:lstStyle/>
        <a:p>
          <a:endParaRPr lang="en-US"/>
        </a:p>
      </dgm:t>
    </dgm:pt>
    <dgm:pt modelId="{EA3D4D34-6516-47EC-B87E-2F3B9B887CB8}">
      <dgm:prSet/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r>
            <a:rPr lang="en-US" dirty="0"/>
            <a:t>Unit of local government</a:t>
          </a:r>
        </a:p>
      </dgm:t>
    </dgm:pt>
    <dgm:pt modelId="{B55D3DFF-3A09-4764-8C29-7124E8B0F64B}" type="parTrans" cxnId="{27D74220-BB54-43BA-8170-7BA9989CF9FF}">
      <dgm:prSet/>
      <dgm:spPr/>
      <dgm:t>
        <a:bodyPr/>
        <a:lstStyle/>
        <a:p>
          <a:endParaRPr lang="en-US"/>
        </a:p>
      </dgm:t>
    </dgm:pt>
    <dgm:pt modelId="{60107781-94FF-49BB-A651-DA63094A29A3}" type="sibTrans" cxnId="{27D74220-BB54-43BA-8170-7BA9989CF9FF}">
      <dgm:prSet/>
      <dgm:spPr/>
      <dgm:t>
        <a:bodyPr/>
        <a:lstStyle/>
        <a:p>
          <a:endParaRPr lang="en-US"/>
        </a:p>
      </dgm:t>
    </dgm:pt>
    <dgm:pt modelId="{B741CDB4-458B-4541-B87D-714078932E5E}">
      <dgm:prSet/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r>
            <a:rPr lang="en-US"/>
            <a:t>Political subdivision of a State</a:t>
          </a:r>
        </a:p>
      </dgm:t>
    </dgm:pt>
    <dgm:pt modelId="{59E910E4-6953-4278-9C7C-D6E4DC1DAAC6}" type="parTrans" cxnId="{53FE318C-E49B-4AB3-9952-3D95375001C0}">
      <dgm:prSet/>
      <dgm:spPr/>
      <dgm:t>
        <a:bodyPr/>
        <a:lstStyle/>
        <a:p>
          <a:endParaRPr lang="en-US"/>
        </a:p>
      </dgm:t>
    </dgm:pt>
    <dgm:pt modelId="{E4DE232C-897A-4855-BC17-2E313665969F}" type="sibTrans" cxnId="{53FE318C-E49B-4AB3-9952-3D95375001C0}">
      <dgm:prSet/>
      <dgm:spPr/>
      <dgm:t>
        <a:bodyPr/>
        <a:lstStyle/>
        <a:p>
          <a:endParaRPr lang="en-US"/>
        </a:p>
      </dgm:t>
    </dgm:pt>
    <dgm:pt modelId="{191DE6CD-78C3-40C5-AEF5-29DAFCC985DE}">
      <dgm:prSet/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r>
            <a:rPr lang="en-US"/>
            <a:t>Territory of the United States</a:t>
          </a:r>
        </a:p>
      </dgm:t>
    </dgm:pt>
    <dgm:pt modelId="{09E5C8C0-E04A-4F5A-9817-64C59B5CDFDE}" type="parTrans" cxnId="{63EFD749-CF6E-4107-97CC-45E7B82E503A}">
      <dgm:prSet/>
      <dgm:spPr/>
      <dgm:t>
        <a:bodyPr/>
        <a:lstStyle/>
        <a:p>
          <a:endParaRPr lang="en-US"/>
        </a:p>
      </dgm:t>
    </dgm:pt>
    <dgm:pt modelId="{01F16763-4489-4E06-8D36-4722CB770D37}" type="sibTrans" cxnId="{63EFD749-CF6E-4107-97CC-45E7B82E503A}">
      <dgm:prSet/>
      <dgm:spPr/>
      <dgm:t>
        <a:bodyPr/>
        <a:lstStyle/>
        <a:p>
          <a:endParaRPr lang="en-US"/>
        </a:p>
      </dgm:t>
    </dgm:pt>
    <dgm:pt modelId="{A2E72581-88B3-4445-B2F5-BB13182D2DB1}">
      <dgm:prSet/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r>
            <a:rPr lang="en-US"/>
            <a:t>Federally recognized Indian Tribe</a:t>
          </a:r>
        </a:p>
      </dgm:t>
    </dgm:pt>
    <dgm:pt modelId="{81FFB86E-9EC0-437A-911E-A60C145F0EA6}" type="parTrans" cxnId="{8334F7F0-6527-4826-8942-21A27D0AF4F6}">
      <dgm:prSet/>
      <dgm:spPr/>
      <dgm:t>
        <a:bodyPr/>
        <a:lstStyle/>
        <a:p>
          <a:endParaRPr lang="en-US"/>
        </a:p>
      </dgm:t>
    </dgm:pt>
    <dgm:pt modelId="{DF029E41-98A7-4A3F-A0A5-08ABDB258156}" type="sibTrans" cxnId="{8334F7F0-6527-4826-8942-21A27D0AF4F6}">
      <dgm:prSet/>
      <dgm:spPr/>
      <dgm:t>
        <a:bodyPr/>
        <a:lstStyle/>
        <a:p>
          <a:endParaRPr lang="en-US"/>
        </a:p>
      </dgm:t>
    </dgm:pt>
    <dgm:pt modelId="{2F267EB1-387D-45D9-A2FC-9E6FEC3D52F7}">
      <dgm:prSet/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r>
            <a:rPr lang="en-US" dirty="0"/>
            <a:t>Federal Land Management Agencies</a:t>
          </a:r>
        </a:p>
      </dgm:t>
    </dgm:pt>
    <dgm:pt modelId="{B9EB2D57-71CE-498A-AF7C-6546EE0BBE25}" type="parTrans" cxnId="{BDD0D0FE-46C4-476E-A7BA-8813138A29D8}">
      <dgm:prSet/>
      <dgm:spPr/>
      <dgm:t>
        <a:bodyPr/>
        <a:lstStyle/>
        <a:p>
          <a:endParaRPr lang="en-US"/>
        </a:p>
      </dgm:t>
    </dgm:pt>
    <dgm:pt modelId="{70F0B7F5-CDA9-4713-BCCD-9E0A4836E779}" type="sibTrans" cxnId="{BDD0D0FE-46C4-476E-A7BA-8813138A29D8}">
      <dgm:prSet/>
      <dgm:spPr/>
      <dgm:t>
        <a:bodyPr/>
        <a:lstStyle/>
        <a:p>
          <a:endParaRPr lang="en-US"/>
        </a:p>
      </dgm:t>
    </dgm:pt>
    <dgm:pt modelId="{B34F59C6-36AB-49B4-B031-8B4BD4E83588}">
      <dgm:prSet/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r>
            <a:rPr lang="en-US"/>
            <a:t>Metropolitan Planning Organization (as defined in 23 U.S.C. 134(b)(2))</a:t>
          </a:r>
        </a:p>
      </dgm:t>
    </dgm:pt>
    <dgm:pt modelId="{C8BF1E20-92C3-4ADF-9C87-C7FA4B59B1DE}" type="parTrans" cxnId="{E30197AA-6D45-4124-9887-A7367FE3B759}">
      <dgm:prSet/>
      <dgm:spPr/>
      <dgm:t>
        <a:bodyPr/>
        <a:lstStyle/>
        <a:p>
          <a:endParaRPr lang="en-US"/>
        </a:p>
      </dgm:t>
    </dgm:pt>
    <dgm:pt modelId="{EFC99321-D7B3-4662-83B5-58F3351FE10B}" type="sibTrans" cxnId="{E30197AA-6D45-4124-9887-A7367FE3B759}">
      <dgm:prSet/>
      <dgm:spPr/>
      <dgm:t>
        <a:bodyPr/>
        <a:lstStyle/>
        <a:p>
          <a:endParaRPr lang="en-US"/>
        </a:p>
      </dgm:t>
    </dgm:pt>
    <dgm:pt modelId="{CBE5F75D-A3F9-4389-A209-B3CAB29BD4C4}">
      <dgm:prSet/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r>
            <a:rPr lang="en-US"/>
            <a:t>Special purpose district or public authority with a transportation function. [§ 60506; 23 U.S.C. 179(c)(2)] </a:t>
          </a:r>
        </a:p>
      </dgm:t>
    </dgm:pt>
    <dgm:pt modelId="{122AADC9-D446-433D-825B-ABA326143F28}" type="parTrans" cxnId="{79B36F97-E8BE-4B51-AD04-F300AF9CEEBE}">
      <dgm:prSet/>
      <dgm:spPr/>
      <dgm:t>
        <a:bodyPr/>
        <a:lstStyle/>
        <a:p>
          <a:endParaRPr lang="en-US"/>
        </a:p>
      </dgm:t>
    </dgm:pt>
    <dgm:pt modelId="{99238AC5-030E-45B8-89F2-1091CD947AB7}" type="sibTrans" cxnId="{79B36F97-E8BE-4B51-AD04-F300AF9CEEBE}">
      <dgm:prSet/>
      <dgm:spPr/>
      <dgm:t>
        <a:bodyPr/>
        <a:lstStyle/>
        <a:p>
          <a:endParaRPr lang="en-US"/>
        </a:p>
      </dgm:t>
    </dgm:pt>
    <dgm:pt modelId="{76CDB896-E1A8-4CC9-A9E4-69D68DC2F88F}">
      <dgm:prSet/>
      <dgm:spPr>
        <a:solidFill>
          <a:schemeClr val="tx2">
            <a:lumMod val="75000"/>
            <a:lumOff val="25000"/>
          </a:schemeClr>
        </a:solidFill>
      </dgm:spPr>
      <dgm:t>
        <a:bodyPr/>
        <a:lstStyle/>
        <a:p>
          <a:r>
            <a:rPr lang="en-US"/>
            <a:t>Eligible Facilities</a:t>
          </a:r>
        </a:p>
      </dgm:t>
    </dgm:pt>
    <dgm:pt modelId="{16B28B30-9561-4E1B-95D7-586F07DE5B8C}" type="parTrans" cxnId="{09F33A99-D8B2-469D-A1C1-1A4BFE60F8AC}">
      <dgm:prSet/>
      <dgm:spPr/>
      <dgm:t>
        <a:bodyPr/>
        <a:lstStyle/>
        <a:p>
          <a:endParaRPr lang="en-US"/>
        </a:p>
      </dgm:t>
    </dgm:pt>
    <dgm:pt modelId="{3263BC2C-AE9D-4B9F-B371-11046069FE43}" type="sibTrans" cxnId="{09F33A99-D8B2-469D-A1C1-1A4BFE60F8AC}">
      <dgm:prSet/>
      <dgm:spPr/>
      <dgm:t>
        <a:bodyPr/>
        <a:lstStyle/>
        <a:p>
          <a:endParaRPr lang="en-US"/>
        </a:p>
      </dgm:t>
    </dgm:pt>
    <dgm:pt modelId="{27355235-AD29-4652-B355-DF6177C24740}">
      <dgm:prSet/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r>
            <a:rPr lang="en-US"/>
            <a:t>Federal-aid highway</a:t>
          </a:r>
        </a:p>
      </dgm:t>
    </dgm:pt>
    <dgm:pt modelId="{9B79E7B4-1944-4D02-9D68-3B7ADB42551D}" type="parTrans" cxnId="{876DAA5E-6078-4D0D-A10F-0765D1027B9A}">
      <dgm:prSet/>
      <dgm:spPr/>
      <dgm:t>
        <a:bodyPr/>
        <a:lstStyle/>
        <a:p>
          <a:endParaRPr lang="en-US"/>
        </a:p>
      </dgm:t>
    </dgm:pt>
    <dgm:pt modelId="{6D13A0D1-2D2B-4A18-A661-118E0B67F26F}" type="sibTrans" cxnId="{876DAA5E-6078-4D0D-A10F-0765D1027B9A}">
      <dgm:prSet/>
      <dgm:spPr/>
      <dgm:t>
        <a:bodyPr/>
        <a:lstStyle/>
        <a:p>
          <a:endParaRPr lang="en-US"/>
        </a:p>
      </dgm:t>
    </dgm:pt>
    <dgm:pt modelId="{7D2F7E36-363C-495D-9591-2D00F1205F6C}">
      <dgm:prSet/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r>
            <a:rPr lang="en-US"/>
            <a:t>Tribal transportation facility</a:t>
          </a:r>
        </a:p>
      </dgm:t>
    </dgm:pt>
    <dgm:pt modelId="{EE0AD91A-17BC-49B7-8AF0-5ECC269E83D9}" type="parTrans" cxnId="{7BA2D76B-F834-41C1-B0BC-09B981179838}">
      <dgm:prSet/>
      <dgm:spPr/>
      <dgm:t>
        <a:bodyPr/>
        <a:lstStyle/>
        <a:p>
          <a:endParaRPr lang="en-US"/>
        </a:p>
      </dgm:t>
    </dgm:pt>
    <dgm:pt modelId="{2B50B2E8-4A46-4DC1-96EA-187566EDF7C6}" type="sibTrans" cxnId="{7BA2D76B-F834-41C1-B0BC-09B981179838}">
      <dgm:prSet/>
      <dgm:spPr/>
      <dgm:t>
        <a:bodyPr/>
        <a:lstStyle/>
        <a:p>
          <a:endParaRPr lang="en-US"/>
        </a:p>
      </dgm:t>
    </dgm:pt>
    <dgm:pt modelId="{349DD78E-002E-4D0A-8349-16EA6ACE5536}">
      <dgm:prSet/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r>
            <a:rPr lang="en-US"/>
            <a:t>Federal lands transportation facility</a:t>
          </a:r>
        </a:p>
      </dgm:t>
    </dgm:pt>
    <dgm:pt modelId="{77432046-0272-4F45-AE91-BF180E40E36C}" type="parTrans" cxnId="{C60DF053-772B-4B37-8B31-C0286F3C0167}">
      <dgm:prSet/>
      <dgm:spPr/>
      <dgm:t>
        <a:bodyPr/>
        <a:lstStyle/>
        <a:p>
          <a:endParaRPr lang="en-US"/>
        </a:p>
      </dgm:t>
    </dgm:pt>
    <dgm:pt modelId="{B6186166-22E1-4F33-9D22-37607C603DC9}" type="sibTrans" cxnId="{C60DF053-772B-4B37-8B31-C0286F3C0167}">
      <dgm:prSet/>
      <dgm:spPr/>
      <dgm:t>
        <a:bodyPr/>
        <a:lstStyle/>
        <a:p>
          <a:endParaRPr lang="en-US"/>
        </a:p>
      </dgm:t>
    </dgm:pt>
    <dgm:pt modelId="{54B46CC8-7C56-40DB-BDD7-10E13282632E}">
      <dgm:prSet/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r>
            <a:rPr lang="en-US" dirty="0"/>
            <a:t>Federal lands access transportation facility [§ 60506; 23 U.S.C. 179(b)(4)(A)] </a:t>
          </a:r>
        </a:p>
      </dgm:t>
    </dgm:pt>
    <dgm:pt modelId="{5212F93E-B974-41F5-899F-52642ABF007E}" type="parTrans" cxnId="{57B8EF84-80AC-4338-96D8-2BCC3FEEC4EC}">
      <dgm:prSet/>
      <dgm:spPr/>
      <dgm:t>
        <a:bodyPr/>
        <a:lstStyle/>
        <a:p>
          <a:endParaRPr lang="en-US"/>
        </a:p>
      </dgm:t>
    </dgm:pt>
    <dgm:pt modelId="{DEE77D95-E0FE-4E70-9AD3-30618AF8829D}" type="sibTrans" cxnId="{57B8EF84-80AC-4338-96D8-2BCC3FEEC4EC}">
      <dgm:prSet/>
      <dgm:spPr/>
      <dgm:t>
        <a:bodyPr/>
        <a:lstStyle/>
        <a:p>
          <a:endParaRPr lang="en-US"/>
        </a:p>
      </dgm:t>
    </dgm:pt>
    <dgm:pt modelId="{1E4922A7-DDE8-4F6F-837A-88ED3A0A6A86}">
      <dgm:prSet/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pPr>
            <a:buNone/>
          </a:pPr>
          <a:r>
            <a:rPr lang="en-US" b="1" dirty="0"/>
            <a:t>    NOTE: </a:t>
          </a:r>
          <a:r>
            <a:rPr lang="en-US" dirty="0"/>
            <a:t>Funds shall not be used for projects that result in additional travel through lanes for single occupant passenger vehicles.</a:t>
          </a:r>
        </a:p>
      </dgm:t>
    </dgm:pt>
    <dgm:pt modelId="{9A92AF4B-B8E4-4EF4-92DA-F8C3D9EB05D1}" type="parTrans" cxnId="{9C031556-96F7-4639-8339-2C8AA7A23F3C}">
      <dgm:prSet/>
      <dgm:spPr/>
      <dgm:t>
        <a:bodyPr/>
        <a:lstStyle/>
        <a:p>
          <a:endParaRPr lang="en-US"/>
        </a:p>
      </dgm:t>
    </dgm:pt>
    <dgm:pt modelId="{4F705B0F-C6BE-4FF7-9008-CC42C39348C8}" type="sibTrans" cxnId="{9C031556-96F7-4639-8339-2C8AA7A23F3C}">
      <dgm:prSet/>
      <dgm:spPr/>
      <dgm:t>
        <a:bodyPr/>
        <a:lstStyle/>
        <a:p>
          <a:endParaRPr lang="en-US"/>
        </a:p>
      </dgm:t>
    </dgm:pt>
    <dgm:pt modelId="{D73C2B88-BFE7-469A-8868-004B8A15DFA1}">
      <dgm:prSet/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endParaRPr lang="en-US" dirty="0"/>
        </a:p>
      </dgm:t>
    </dgm:pt>
    <dgm:pt modelId="{20CD98C3-F3AC-43B4-951D-1FD541E90382}" type="parTrans" cxnId="{90A20582-ED0E-472A-9F50-45DC18C779B6}">
      <dgm:prSet/>
      <dgm:spPr/>
      <dgm:t>
        <a:bodyPr/>
        <a:lstStyle/>
        <a:p>
          <a:endParaRPr lang="en-US"/>
        </a:p>
      </dgm:t>
    </dgm:pt>
    <dgm:pt modelId="{09A05881-535A-432E-B38D-12D7C6153EB4}" type="sibTrans" cxnId="{90A20582-ED0E-472A-9F50-45DC18C779B6}">
      <dgm:prSet/>
      <dgm:spPr/>
      <dgm:t>
        <a:bodyPr/>
        <a:lstStyle/>
        <a:p>
          <a:endParaRPr lang="en-US"/>
        </a:p>
      </dgm:t>
    </dgm:pt>
    <dgm:pt modelId="{C8895AE6-B7E9-45D6-9BDD-A7E287E74047}" type="pres">
      <dgm:prSet presAssocID="{064311DC-B506-4540-ACE1-AFE666452DFD}" presName="Name0" presStyleCnt="0">
        <dgm:presLayoutVars>
          <dgm:dir/>
          <dgm:animLvl val="lvl"/>
          <dgm:resizeHandles val="exact"/>
        </dgm:presLayoutVars>
      </dgm:prSet>
      <dgm:spPr/>
    </dgm:pt>
    <dgm:pt modelId="{47F090BC-F8EC-4445-9A9D-7F80467D7645}" type="pres">
      <dgm:prSet presAssocID="{18809B46-A9DE-4C14-9FE5-CEFCD66CE3D7}" presName="composite" presStyleCnt="0"/>
      <dgm:spPr/>
    </dgm:pt>
    <dgm:pt modelId="{DBA97241-1F35-48A4-BF54-DC53E7048297}" type="pres">
      <dgm:prSet presAssocID="{18809B46-A9DE-4C14-9FE5-CEFCD66CE3D7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56FDEE34-5739-4342-8EE3-834C9D1329E0}" type="pres">
      <dgm:prSet presAssocID="{18809B46-A9DE-4C14-9FE5-CEFCD66CE3D7}" presName="desTx" presStyleLbl="alignAccFollowNode1" presStyleIdx="0" presStyleCnt="2">
        <dgm:presLayoutVars>
          <dgm:bulletEnabled val="1"/>
        </dgm:presLayoutVars>
      </dgm:prSet>
      <dgm:spPr/>
    </dgm:pt>
    <dgm:pt modelId="{41CA49D1-1908-45B6-960A-68422DDBF876}" type="pres">
      <dgm:prSet presAssocID="{FAF0518F-B41E-4424-BA3F-156C6F135A4B}" presName="space" presStyleCnt="0"/>
      <dgm:spPr/>
    </dgm:pt>
    <dgm:pt modelId="{91D9C1B0-0E1C-41F4-956C-3E0B6416F856}" type="pres">
      <dgm:prSet presAssocID="{76CDB896-E1A8-4CC9-A9E4-69D68DC2F88F}" presName="composite" presStyleCnt="0"/>
      <dgm:spPr/>
    </dgm:pt>
    <dgm:pt modelId="{EA7958DA-4F12-4E9E-93D4-6A49E973A1E1}" type="pres">
      <dgm:prSet presAssocID="{76CDB896-E1A8-4CC9-A9E4-69D68DC2F88F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37901608-08A0-4761-88B6-493CA2295E76}" type="pres">
      <dgm:prSet presAssocID="{76CDB896-E1A8-4CC9-A9E4-69D68DC2F88F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A3AD2D10-83B6-4D63-859E-57CFE41BE90E}" type="presOf" srcId="{191DE6CD-78C3-40C5-AEF5-29DAFCC985DE}" destId="{56FDEE34-5739-4342-8EE3-834C9D1329E0}" srcOrd="0" destOrd="3" presId="urn:microsoft.com/office/officeart/2005/8/layout/hList1"/>
    <dgm:cxn modelId="{27D74220-BB54-43BA-8170-7BA9989CF9FF}" srcId="{18809B46-A9DE-4C14-9FE5-CEFCD66CE3D7}" destId="{EA3D4D34-6516-47EC-B87E-2F3B9B887CB8}" srcOrd="1" destOrd="0" parTransId="{B55D3DFF-3A09-4764-8C29-7124E8B0F64B}" sibTransId="{60107781-94FF-49BB-A651-DA63094A29A3}"/>
    <dgm:cxn modelId="{42335632-38FF-42EB-BB8F-1C5A94A724BA}" type="presOf" srcId="{1E4922A7-DDE8-4F6F-837A-88ED3A0A6A86}" destId="{37901608-08A0-4761-88B6-493CA2295E76}" srcOrd="0" destOrd="5" presId="urn:microsoft.com/office/officeart/2005/8/layout/hList1"/>
    <dgm:cxn modelId="{876DAA5E-6078-4D0D-A10F-0765D1027B9A}" srcId="{76CDB896-E1A8-4CC9-A9E4-69D68DC2F88F}" destId="{27355235-AD29-4652-B355-DF6177C24740}" srcOrd="0" destOrd="0" parTransId="{9B79E7B4-1944-4D02-9D68-3B7ADB42551D}" sibTransId="{6D13A0D1-2D2B-4A18-A661-118E0B67F26F}"/>
    <dgm:cxn modelId="{DFD08648-8F68-43B2-9510-B90E9A996669}" type="presOf" srcId="{B34F59C6-36AB-49B4-B031-8B4BD4E83588}" destId="{56FDEE34-5739-4342-8EE3-834C9D1329E0}" srcOrd="0" destOrd="6" presId="urn:microsoft.com/office/officeart/2005/8/layout/hList1"/>
    <dgm:cxn modelId="{63EFD749-CF6E-4107-97CC-45E7B82E503A}" srcId="{18809B46-A9DE-4C14-9FE5-CEFCD66CE3D7}" destId="{191DE6CD-78C3-40C5-AEF5-29DAFCC985DE}" srcOrd="3" destOrd="0" parTransId="{09E5C8C0-E04A-4F5A-9817-64C59B5CDFDE}" sibTransId="{01F16763-4489-4E06-8D36-4722CB770D37}"/>
    <dgm:cxn modelId="{7BA2D76B-F834-41C1-B0BC-09B981179838}" srcId="{76CDB896-E1A8-4CC9-A9E4-69D68DC2F88F}" destId="{7D2F7E36-363C-495D-9591-2D00F1205F6C}" srcOrd="1" destOrd="0" parTransId="{EE0AD91A-17BC-49B7-8AF0-5ECC269E83D9}" sibTransId="{2B50B2E8-4A46-4DC1-96EA-187566EDF7C6}"/>
    <dgm:cxn modelId="{C60DF053-772B-4B37-8B31-C0286F3C0167}" srcId="{76CDB896-E1A8-4CC9-A9E4-69D68DC2F88F}" destId="{349DD78E-002E-4D0A-8349-16EA6ACE5536}" srcOrd="2" destOrd="0" parTransId="{77432046-0272-4F45-AE91-BF180E40E36C}" sibTransId="{B6186166-22E1-4F33-9D22-37607C603DC9}"/>
    <dgm:cxn modelId="{EA413574-C6E0-477F-BA7E-2848B89DCC65}" type="presOf" srcId="{349DD78E-002E-4D0A-8349-16EA6ACE5536}" destId="{37901608-08A0-4761-88B6-493CA2295E76}" srcOrd="0" destOrd="2" presId="urn:microsoft.com/office/officeart/2005/8/layout/hList1"/>
    <dgm:cxn modelId="{9C031556-96F7-4639-8339-2C8AA7A23F3C}" srcId="{76CDB896-E1A8-4CC9-A9E4-69D68DC2F88F}" destId="{1E4922A7-DDE8-4F6F-837A-88ED3A0A6A86}" srcOrd="5" destOrd="0" parTransId="{9A92AF4B-B8E4-4EF4-92DA-F8C3D9EB05D1}" sibTransId="{4F705B0F-C6BE-4FF7-9008-CC42C39348C8}"/>
    <dgm:cxn modelId="{E9D61B7B-7572-418E-8C31-1FB2F7FED26A}" type="presOf" srcId="{249C02B3-1E4E-4265-B965-C0A825BBE86B}" destId="{56FDEE34-5739-4342-8EE3-834C9D1329E0}" srcOrd="0" destOrd="0" presId="urn:microsoft.com/office/officeart/2005/8/layout/hList1"/>
    <dgm:cxn modelId="{90A20582-ED0E-472A-9F50-45DC18C779B6}" srcId="{76CDB896-E1A8-4CC9-A9E4-69D68DC2F88F}" destId="{D73C2B88-BFE7-469A-8868-004B8A15DFA1}" srcOrd="4" destOrd="0" parTransId="{20CD98C3-F3AC-43B4-951D-1FD541E90382}" sibTransId="{09A05881-535A-432E-B38D-12D7C6153EB4}"/>
    <dgm:cxn modelId="{57B8EF84-80AC-4338-96D8-2BCC3FEEC4EC}" srcId="{76CDB896-E1A8-4CC9-A9E4-69D68DC2F88F}" destId="{54B46CC8-7C56-40DB-BDD7-10E13282632E}" srcOrd="3" destOrd="0" parTransId="{5212F93E-B974-41F5-899F-52642ABF007E}" sibTransId="{DEE77D95-E0FE-4E70-9AD3-30618AF8829D}"/>
    <dgm:cxn modelId="{53FE318C-E49B-4AB3-9952-3D95375001C0}" srcId="{18809B46-A9DE-4C14-9FE5-CEFCD66CE3D7}" destId="{B741CDB4-458B-4541-B87D-714078932E5E}" srcOrd="2" destOrd="0" parTransId="{59E910E4-6953-4278-9C7C-D6E4DC1DAAC6}" sibTransId="{E4DE232C-897A-4855-BC17-2E313665969F}"/>
    <dgm:cxn modelId="{79B36F97-E8BE-4B51-AD04-F300AF9CEEBE}" srcId="{18809B46-A9DE-4C14-9FE5-CEFCD66CE3D7}" destId="{CBE5F75D-A3F9-4389-A209-B3CAB29BD4C4}" srcOrd="7" destOrd="0" parTransId="{122AADC9-D446-433D-825B-ABA326143F28}" sibTransId="{99238AC5-030E-45B8-89F2-1091CD947AB7}"/>
    <dgm:cxn modelId="{09F33A99-D8B2-469D-A1C1-1A4BFE60F8AC}" srcId="{064311DC-B506-4540-ACE1-AFE666452DFD}" destId="{76CDB896-E1A8-4CC9-A9E4-69D68DC2F88F}" srcOrd="1" destOrd="0" parTransId="{16B28B30-9561-4E1B-95D7-586F07DE5B8C}" sibTransId="{3263BC2C-AE9D-4B9F-B371-11046069FE43}"/>
    <dgm:cxn modelId="{C308199E-B82D-4132-8D52-95A70CA390E2}" type="presOf" srcId="{18809B46-A9DE-4C14-9FE5-CEFCD66CE3D7}" destId="{DBA97241-1F35-48A4-BF54-DC53E7048297}" srcOrd="0" destOrd="0" presId="urn:microsoft.com/office/officeart/2005/8/layout/hList1"/>
    <dgm:cxn modelId="{DC230CA1-B4D6-460B-A08A-DC65C878EC24}" type="presOf" srcId="{064311DC-B506-4540-ACE1-AFE666452DFD}" destId="{C8895AE6-B7E9-45D6-9BDD-A7E287E74047}" srcOrd="0" destOrd="0" presId="urn:microsoft.com/office/officeart/2005/8/layout/hList1"/>
    <dgm:cxn modelId="{D7624AA2-2BC9-4360-9EDC-22BBB866F146}" type="presOf" srcId="{7D2F7E36-363C-495D-9591-2D00F1205F6C}" destId="{37901608-08A0-4761-88B6-493CA2295E76}" srcOrd="0" destOrd="1" presId="urn:microsoft.com/office/officeart/2005/8/layout/hList1"/>
    <dgm:cxn modelId="{B3AA6DA8-1248-49B6-8925-170B6C12ABC1}" type="presOf" srcId="{CBE5F75D-A3F9-4389-A209-B3CAB29BD4C4}" destId="{56FDEE34-5739-4342-8EE3-834C9D1329E0}" srcOrd="0" destOrd="7" presId="urn:microsoft.com/office/officeart/2005/8/layout/hList1"/>
    <dgm:cxn modelId="{E30197AA-6D45-4124-9887-A7367FE3B759}" srcId="{18809B46-A9DE-4C14-9FE5-CEFCD66CE3D7}" destId="{B34F59C6-36AB-49B4-B031-8B4BD4E83588}" srcOrd="6" destOrd="0" parTransId="{C8BF1E20-92C3-4ADF-9C87-C7FA4B59B1DE}" sibTransId="{EFC99321-D7B3-4662-83B5-58F3351FE10B}"/>
    <dgm:cxn modelId="{2FE74DAB-AEC5-4E39-A58D-2FCBDBD5C554}" type="presOf" srcId="{B741CDB4-458B-4541-B87D-714078932E5E}" destId="{56FDEE34-5739-4342-8EE3-834C9D1329E0}" srcOrd="0" destOrd="2" presId="urn:microsoft.com/office/officeart/2005/8/layout/hList1"/>
    <dgm:cxn modelId="{A16984B3-4A47-4DBC-87B3-8C55FB890ED2}" srcId="{18809B46-A9DE-4C14-9FE5-CEFCD66CE3D7}" destId="{249C02B3-1E4E-4265-B965-C0A825BBE86B}" srcOrd="0" destOrd="0" parTransId="{CDA65275-6807-4DDB-8561-ECEF020FAFF8}" sibTransId="{AB928EFA-6266-433E-BDFF-5229CAB05EA1}"/>
    <dgm:cxn modelId="{C560B1BC-B8AC-4FF5-B28A-979F9FF8AC74}" type="presOf" srcId="{2F267EB1-387D-45D9-A2FC-9E6FEC3D52F7}" destId="{56FDEE34-5739-4342-8EE3-834C9D1329E0}" srcOrd="0" destOrd="5" presId="urn:microsoft.com/office/officeart/2005/8/layout/hList1"/>
    <dgm:cxn modelId="{0F6538BE-8062-4C05-872B-F381B6D86FEF}" type="presOf" srcId="{27355235-AD29-4652-B355-DF6177C24740}" destId="{37901608-08A0-4761-88B6-493CA2295E76}" srcOrd="0" destOrd="0" presId="urn:microsoft.com/office/officeart/2005/8/layout/hList1"/>
    <dgm:cxn modelId="{F60E1DC2-9402-41C9-A5BA-C9D56CEEC3A1}" srcId="{064311DC-B506-4540-ACE1-AFE666452DFD}" destId="{18809B46-A9DE-4C14-9FE5-CEFCD66CE3D7}" srcOrd="0" destOrd="0" parTransId="{94EFC3F3-536E-4335-9ED4-04217695966B}" sibTransId="{FAF0518F-B41E-4424-BA3F-156C6F135A4B}"/>
    <dgm:cxn modelId="{D0854CD2-EA55-4C06-B8E5-00144A3FEDCF}" type="presOf" srcId="{A2E72581-88B3-4445-B2F5-BB13182D2DB1}" destId="{56FDEE34-5739-4342-8EE3-834C9D1329E0}" srcOrd="0" destOrd="4" presId="urn:microsoft.com/office/officeart/2005/8/layout/hList1"/>
    <dgm:cxn modelId="{E3A2A1D9-AB6D-45F9-9D7A-3B843F18F0AB}" type="presOf" srcId="{76CDB896-E1A8-4CC9-A9E4-69D68DC2F88F}" destId="{EA7958DA-4F12-4E9E-93D4-6A49E973A1E1}" srcOrd="0" destOrd="0" presId="urn:microsoft.com/office/officeart/2005/8/layout/hList1"/>
    <dgm:cxn modelId="{88AE7DDA-CFA1-4DE6-9C87-7785270FE877}" type="presOf" srcId="{D73C2B88-BFE7-469A-8868-004B8A15DFA1}" destId="{37901608-08A0-4761-88B6-493CA2295E76}" srcOrd="0" destOrd="4" presId="urn:microsoft.com/office/officeart/2005/8/layout/hList1"/>
    <dgm:cxn modelId="{173E8AF0-BAA6-49E4-B193-6D6F64CCCF46}" type="presOf" srcId="{EA3D4D34-6516-47EC-B87E-2F3B9B887CB8}" destId="{56FDEE34-5739-4342-8EE3-834C9D1329E0}" srcOrd="0" destOrd="1" presId="urn:microsoft.com/office/officeart/2005/8/layout/hList1"/>
    <dgm:cxn modelId="{8334F7F0-6527-4826-8942-21A27D0AF4F6}" srcId="{18809B46-A9DE-4C14-9FE5-CEFCD66CE3D7}" destId="{A2E72581-88B3-4445-B2F5-BB13182D2DB1}" srcOrd="4" destOrd="0" parTransId="{81FFB86E-9EC0-437A-911E-A60C145F0EA6}" sibTransId="{DF029E41-98A7-4A3F-A0A5-08ABDB258156}"/>
    <dgm:cxn modelId="{CEE8D1F3-602F-4223-A366-E783D3CE4549}" type="presOf" srcId="{54B46CC8-7C56-40DB-BDD7-10E13282632E}" destId="{37901608-08A0-4761-88B6-493CA2295E76}" srcOrd="0" destOrd="3" presId="urn:microsoft.com/office/officeart/2005/8/layout/hList1"/>
    <dgm:cxn modelId="{BDD0D0FE-46C4-476E-A7BA-8813138A29D8}" srcId="{18809B46-A9DE-4C14-9FE5-CEFCD66CE3D7}" destId="{2F267EB1-387D-45D9-A2FC-9E6FEC3D52F7}" srcOrd="5" destOrd="0" parTransId="{B9EB2D57-71CE-498A-AF7C-6546EE0BBE25}" sibTransId="{70F0B7F5-CDA9-4713-BCCD-9E0A4836E779}"/>
    <dgm:cxn modelId="{C0306E3B-34D5-4EE4-9435-5A9E5598FACB}" type="presParOf" srcId="{C8895AE6-B7E9-45D6-9BDD-A7E287E74047}" destId="{47F090BC-F8EC-4445-9A9D-7F80467D7645}" srcOrd="0" destOrd="0" presId="urn:microsoft.com/office/officeart/2005/8/layout/hList1"/>
    <dgm:cxn modelId="{BCE45106-6EA6-4F64-A363-64612BA295D3}" type="presParOf" srcId="{47F090BC-F8EC-4445-9A9D-7F80467D7645}" destId="{DBA97241-1F35-48A4-BF54-DC53E7048297}" srcOrd="0" destOrd="0" presId="urn:microsoft.com/office/officeart/2005/8/layout/hList1"/>
    <dgm:cxn modelId="{DBD6416B-2955-4490-BD3A-7A22B5C3A28B}" type="presParOf" srcId="{47F090BC-F8EC-4445-9A9D-7F80467D7645}" destId="{56FDEE34-5739-4342-8EE3-834C9D1329E0}" srcOrd="1" destOrd="0" presId="urn:microsoft.com/office/officeart/2005/8/layout/hList1"/>
    <dgm:cxn modelId="{476981D8-3687-4B63-9EA4-4DC559CC447D}" type="presParOf" srcId="{C8895AE6-B7E9-45D6-9BDD-A7E287E74047}" destId="{41CA49D1-1908-45B6-960A-68422DDBF876}" srcOrd="1" destOrd="0" presId="urn:microsoft.com/office/officeart/2005/8/layout/hList1"/>
    <dgm:cxn modelId="{DDF69289-F401-4189-9071-E527A1A8FDB1}" type="presParOf" srcId="{C8895AE6-B7E9-45D6-9BDD-A7E287E74047}" destId="{91D9C1B0-0E1C-41F4-956C-3E0B6416F856}" srcOrd="2" destOrd="0" presId="urn:microsoft.com/office/officeart/2005/8/layout/hList1"/>
    <dgm:cxn modelId="{2F21F92F-C5F8-4047-91F5-D92CBB15198B}" type="presParOf" srcId="{91D9C1B0-0E1C-41F4-956C-3E0B6416F856}" destId="{EA7958DA-4F12-4E9E-93D4-6A49E973A1E1}" srcOrd="0" destOrd="0" presId="urn:microsoft.com/office/officeart/2005/8/layout/hList1"/>
    <dgm:cxn modelId="{AF7B1A66-293E-408F-8EA6-1DE20843E640}" type="presParOf" srcId="{91D9C1B0-0E1C-41F4-956C-3E0B6416F856}" destId="{37901608-08A0-4761-88B6-493CA2295E7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AFFE4AA-30DC-46BA-A580-00F7013EF150}" type="doc">
      <dgm:prSet loTypeId="urn:microsoft.com/office/officeart/2005/8/layout/hierarchy3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04D6D94C-4D4D-4404-B5B4-9D33318FF719}">
      <dgm:prSet custT="1"/>
      <dgm:spPr>
        <a:solidFill>
          <a:srgbClr val="024E77"/>
        </a:solidFill>
      </dgm:spPr>
      <dgm:t>
        <a:bodyPr/>
        <a:lstStyle/>
        <a:p>
          <a:r>
            <a:rPr lang="en-US" sz="2000" dirty="0"/>
            <a:t>Reimburse or incentive the use of construction materials and products that have substantially lower levels of embodied greenhouse gas emissions (GHGs), as defined by the Environmental Protection Agency (EPA).</a:t>
          </a:r>
        </a:p>
      </dgm:t>
    </dgm:pt>
    <dgm:pt modelId="{E71C441B-32C1-4A55-8A07-D2C1FAAE6332}" type="parTrans" cxnId="{70813972-7B38-4501-B0F9-20446E9475EB}">
      <dgm:prSet/>
      <dgm:spPr/>
      <dgm:t>
        <a:bodyPr/>
        <a:lstStyle/>
        <a:p>
          <a:endParaRPr lang="en-US"/>
        </a:p>
      </dgm:t>
    </dgm:pt>
    <dgm:pt modelId="{1522F006-1067-4836-B0F1-E0AE6279B277}" type="sibTrans" cxnId="{70813972-7B38-4501-B0F9-20446E9475EB}">
      <dgm:prSet/>
      <dgm:spPr/>
      <dgm:t>
        <a:bodyPr/>
        <a:lstStyle/>
        <a:p>
          <a:endParaRPr lang="en-US"/>
        </a:p>
      </dgm:t>
    </dgm:pt>
    <dgm:pt modelId="{2F1540A1-FB6E-4CB8-AD64-829836D987BD}">
      <dgm:prSet/>
      <dgm:spPr>
        <a:ln>
          <a:solidFill>
            <a:schemeClr val="tx1"/>
          </a:solidFill>
        </a:ln>
      </dgm:spPr>
      <dgm:t>
        <a:bodyPr/>
        <a:lstStyle/>
        <a:p>
          <a:pPr algn="ctr"/>
          <a:r>
            <a:rPr lang="en-US" b="1" dirty="0">
              <a:solidFill>
                <a:sysClr val="windowText" lastClr="000000"/>
              </a:solidFill>
            </a:rPr>
            <a:t>Incentive: </a:t>
          </a:r>
          <a:r>
            <a:rPr lang="en-US" dirty="0">
              <a:solidFill>
                <a:sysClr val="windowText" lastClr="000000"/>
              </a:solidFill>
            </a:rPr>
            <a:t>Eligible recipients may receive an incentive equal to 2% of the cost of using LCTM and on an eligible project.</a:t>
          </a:r>
        </a:p>
      </dgm:t>
    </dgm:pt>
    <dgm:pt modelId="{7A6BD3EF-DD84-4386-A8F2-FCE692D27469}" type="parTrans" cxnId="{F997A2F7-E909-4B5B-A05D-95E7A03052A7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D0E3F212-119F-48D5-AABA-B2299C8F43F5}" type="sibTrans" cxnId="{F997A2F7-E909-4B5B-A05D-95E7A03052A7}">
      <dgm:prSet/>
      <dgm:spPr/>
      <dgm:t>
        <a:bodyPr/>
        <a:lstStyle/>
        <a:p>
          <a:endParaRPr lang="en-US"/>
        </a:p>
      </dgm:t>
    </dgm:pt>
    <dgm:pt modelId="{E7529EF2-6798-4B0F-9D23-754A66163921}">
      <dgm:prSet/>
      <dgm:spPr>
        <a:ln>
          <a:solidFill>
            <a:schemeClr val="tx1"/>
          </a:solidFill>
        </a:ln>
      </dgm:spPr>
      <dgm:t>
        <a:bodyPr/>
        <a:lstStyle/>
        <a:p>
          <a:r>
            <a:rPr lang="en-US" b="1" dirty="0"/>
            <a:t>Incremental: </a:t>
          </a:r>
          <a:r>
            <a:rPr lang="en-US" b="0" dirty="0"/>
            <a:t>Eligible recipients may receive an amount of reimbursement equal to the incrementally higher cost of using LCTM relative to the cost of using traditional materials.</a:t>
          </a:r>
          <a:endParaRPr lang="en-US" b="1" dirty="0"/>
        </a:p>
      </dgm:t>
    </dgm:pt>
    <dgm:pt modelId="{85256E22-1DD9-4C5C-BE24-46CA32187D8E}" type="parTrans" cxnId="{24751685-EAA6-4EE4-A067-7E85053A8922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E9A41D7E-C2DB-48B1-AD0B-9387B47CE14F}" type="sibTrans" cxnId="{24751685-EAA6-4EE4-A067-7E85053A8922}">
      <dgm:prSet/>
      <dgm:spPr/>
      <dgm:t>
        <a:bodyPr/>
        <a:lstStyle/>
        <a:p>
          <a:endParaRPr lang="en-US"/>
        </a:p>
      </dgm:t>
    </dgm:pt>
    <dgm:pt modelId="{A971551F-E176-461E-9CC3-0781F16563E0}" type="pres">
      <dgm:prSet presAssocID="{7AFFE4AA-30DC-46BA-A580-00F7013EF150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EC54D64-A2AC-4B33-B653-02CC59413903}" type="pres">
      <dgm:prSet presAssocID="{04D6D94C-4D4D-4404-B5B4-9D33318FF719}" presName="root" presStyleCnt="0"/>
      <dgm:spPr/>
    </dgm:pt>
    <dgm:pt modelId="{1812203B-D6F6-4919-9045-42E16A36937E}" type="pres">
      <dgm:prSet presAssocID="{04D6D94C-4D4D-4404-B5B4-9D33318FF719}" presName="rootComposite" presStyleCnt="0"/>
      <dgm:spPr/>
    </dgm:pt>
    <dgm:pt modelId="{E4C74128-4103-400F-80DB-073EF366948A}" type="pres">
      <dgm:prSet presAssocID="{04D6D94C-4D4D-4404-B5B4-9D33318FF719}" presName="rootText" presStyleLbl="node1" presStyleIdx="0" presStyleCnt="1" custScaleX="294359"/>
      <dgm:spPr/>
    </dgm:pt>
    <dgm:pt modelId="{A726D7FD-9D55-4689-9280-FF99E373E175}" type="pres">
      <dgm:prSet presAssocID="{04D6D94C-4D4D-4404-B5B4-9D33318FF719}" presName="rootConnector" presStyleLbl="node1" presStyleIdx="0" presStyleCnt="1"/>
      <dgm:spPr/>
    </dgm:pt>
    <dgm:pt modelId="{99DB0459-1D78-4A5C-B200-8CC399589E64}" type="pres">
      <dgm:prSet presAssocID="{04D6D94C-4D4D-4404-B5B4-9D33318FF719}" presName="childShape" presStyleCnt="0"/>
      <dgm:spPr/>
    </dgm:pt>
    <dgm:pt modelId="{B21E0957-A2F4-4D3D-BC10-93ADBCA44197}" type="pres">
      <dgm:prSet presAssocID="{7A6BD3EF-DD84-4386-A8F2-FCE692D27469}" presName="Name13" presStyleLbl="parChTrans1D2" presStyleIdx="0" presStyleCnt="2"/>
      <dgm:spPr/>
    </dgm:pt>
    <dgm:pt modelId="{10F42BBD-9382-47FA-8E27-1460DAD25B15}" type="pres">
      <dgm:prSet presAssocID="{2F1540A1-FB6E-4CB8-AD64-829836D987BD}" presName="childText" presStyleLbl="bgAcc1" presStyleIdx="0" presStyleCnt="2" custScaleX="367948">
        <dgm:presLayoutVars>
          <dgm:bulletEnabled val="1"/>
        </dgm:presLayoutVars>
      </dgm:prSet>
      <dgm:spPr/>
    </dgm:pt>
    <dgm:pt modelId="{65B92CFF-2F04-4894-AD9D-F5265197046E}" type="pres">
      <dgm:prSet presAssocID="{85256E22-1DD9-4C5C-BE24-46CA32187D8E}" presName="Name13" presStyleLbl="parChTrans1D2" presStyleIdx="1" presStyleCnt="2"/>
      <dgm:spPr/>
    </dgm:pt>
    <dgm:pt modelId="{40CFDE85-0FCC-405B-AF70-B64E9BAAE2D5}" type="pres">
      <dgm:prSet presAssocID="{E7529EF2-6798-4B0F-9D23-754A66163921}" presName="childText" presStyleLbl="bgAcc1" presStyleIdx="1" presStyleCnt="2" custScaleX="367948" custLinFactNeighborX="929" custLinFactNeighborY="-743">
        <dgm:presLayoutVars>
          <dgm:bulletEnabled val="1"/>
        </dgm:presLayoutVars>
      </dgm:prSet>
      <dgm:spPr/>
    </dgm:pt>
  </dgm:ptLst>
  <dgm:cxnLst>
    <dgm:cxn modelId="{ADC38814-B5BF-411E-84D4-B275BDF70DD0}" type="presOf" srcId="{85256E22-1DD9-4C5C-BE24-46CA32187D8E}" destId="{65B92CFF-2F04-4894-AD9D-F5265197046E}" srcOrd="0" destOrd="0" presId="urn:microsoft.com/office/officeart/2005/8/layout/hierarchy3"/>
    <dgm:cxn modelId="{D5CD8B22-BB87-4E8E-A597-C6FD6CE721D7}" type="presOf" srcId="{7A6BD3EF-DD84-4386-A8F2-FCE692D27469}" destId="{B21E0957-A2F4-4D3D-BC10-93ADBCA44197}" srcOrd="0" destOrd="0" presId="urn:microsoft.com/office/officeart/2005/8/layout/hierarchy3"/>
    <dgm:cxn modelId="{70813972-7B38-4501-B0F9-20446E9475EB}" srcId="{7AFFE4AA-30DC-46BA-A580-00F7013EF150}" destId="{04D6D94C-4D4D-4404-B5B4-9D33318FF719}" srcOrd="0" destOrd="0" parTransId="{E71C441B-32C1-4A55-8A07-D2C1FAAE6332}" sibTransId="{1522F006-1067-4836-B0F1-E0AE6279B277}"/>
    <dgm:cxn modelId="{70190673-A300-4019-90CF-67E7AA52ADC6}" type="presOf" srcId="{E7529EF2-6798-4B0F-9D23-754A66163921}" destId="{40CFDE85-0FCC-405B-AF70-B64E9BAAE2D5}" srcOrd="0" destOrd="0" presId="urn:microsoft.com/office/officeart/2005/8/layout/hierarchy3"/>
    <dgm:cxn modelId="{24751685-EAA6-4EE4-A067-7E85053A8922}" srcId="{04D6D94C-4D4D-4404-B5B4-9D33318FF719}" destId="{E7529EF2-6798-4B0F-9D23-754A66163921}" srcOrd="1" destOrd="0" parTransId="{85256E22-1DD9-4C5C-BE24-46CA32187D8E}" sibTransId="{E9A41D7E-C2DB-48B1-AD0B-9387B47CE14F}"/>
    <dgm:cxn modelId="{49FDA8B2-9D97-4957-B951-3913B487B6B4}" type="presOf" srcId="{7AFFE4AA-30DC-46BA-A580-00F7013EF150}" destId="{A971551F-E176-461E-9CC3-0781F16563E0}" srcOrd="0" destOrd="0" presId="urn:microsoft.com/office/officeart/2005/8/layout/hierarchy3"/>
    <dgm:cxn modelId="{BC9916C0-1BE3-4BE3-9893-E2B55809DB33}" type="presOf" srcId="{04D6D94C-4D4D-4404-B5B4-9D33318FF719}" destId="{E4C74128-4103-400F-80DB-073EF366948A}" srcOrd="0" destOrd="0" presId="urn:microsoft.com/office/officeart/2005/8/layout/hierarchy3"/>
    <dgm:cxn modelId="{33C67CCF-AA7E-44D9-8321-B4D138248A6A}" type="presOf" srcId="{2F1540A1-FB6E-4CB8-AD64-829836D987BD}" destId="{10F42BBD-9382-47FA-8E27-1460DAD25B15}" srcOrd="0" destOrd="0" presId="urn:microsoft.com/office/officeart/2005/8/layout/hierarchy3"/>
    <dgm:cxn modelId="{C5F037F1-8669-4E91-B3AE-CF0C610DF1B9}" type="presOf" srcId="{04D6D94C-4D4D-4404-B5B4-9D33318FF719}" destId="{A726D7FD-9D55-4689-9280-FF99E373E175}" srcOrd="1" destOrd="0" presId="urn:microsoft.com/office/officeart/2005/8/layout/hierarchy3"/>
    <dgm:cxn modelId="{F997A2F7-E909-4B5B-A05D-95E7A03052A7}" srcId="{04D6D94C-4D4D-4404-B5B4-9D33318FF719}" destId="{2F1540A1-FB6E-4CB8-AD64-829836D987BD}" srcOrd="0" destOrd="0" parTransId="{7A6BD3EF-DD84-4386-A8F2-FCE692D27469}" sibTransId="{D0E3F212-119F-48D5-AABA-B2299C8F43F5}"/>
    <dgm:cxn modelId="{0F449F75-4614-45C0-8364-E37E40ADF56C}" type="presParOf" srcId="{A971551F-E176-461E-9CC3-0781F16563E0}" destId="{9EC54D64-A2AC-4B33-B653-02CC59413903}" srcOrd="0" destOrd="0" presId="urn:microsoft.com/office/officeart/2005/8/layout/hierarchy3"/>
    <dgm:cxn modelId="{18D60B78-2F32-4E50-848E-73FDDB6DF690}" type="presParOf" srcId="{9EC54D64-A2AC-4B33-B653-02CC59413903}" destId="{1812203B-D6F6-4919-9045-42E16A36937E}" srcOrd="0" destOrd="0" presId="urn:microsoft.com/office/officeart/2005/8/layout/hierarchy3"/>
    <dgm:cxn modelId="{3DB88B5B-0405-4246-97D2-F4A153B441A7}" type="presParOf" srcId="{1812203B-D6F6-4919-9045-42E16A36937E}" destId="{E4C74128-4103-400F-80DB-073EF366948A}" srcOrd="0" destOrd="0" presId="urn:microsoft.com/office/officeart/2005/8/layout/hierarchy3"/>
    <dgm:cxn modelId="{DC6B433A-2914-4B42-AA93-8F9864245F9F}" type="presParOf" srcId="{1812203B-D6F6-4919-9045-42E16A36937E}" destId="{A726D7FD-9D55-4689-9280-FF99E373E175}" srcOrd="1" destOrd="0" presId="urn:microsoft.com/office/officeart/2005/8/layout/hierarchy3"/>
    <dgm:cxn modelId="{74D5E1B8-226A-4FA2-A82F-1CA96510B38B}" type="presParOf" srcId="{9EC54D64-A2AC-4B33-B653-02CC59413903}" destId="{99DB0459-1D78-4A5C-B200-8CC399589E64}" srcOrd="1" destOrd="0" presId="urn:microsoft.com/office/officeart/2005/8/layout/hierarchy3"/>
    <dgm:cxn modelId="{E6418F1A-4EDC-4C0C-8ED1-93C1D355AC0F}" type="presParOf" srcId="{99DB0459-1D78-4A5C-B200-8CC399589E64}" destId="{B21E0957-A2F4-4D3D-BC10-93ADBCA44197}" srcOrd="0" destOrd="0" presId="urn:microsoft.com/office/officeart/2005/8/layout/hierarchy3"/>
    <dgm:cxn modelId="{88DCD255-5E2C-497B-B334-82CD9D730418}" type="presParOf" srcId="{99DB0459-1D78-4A5C-B200-8CC399589E64}" destId="{10F42BBD-9382-47FA-8E27-1460DAD25B15}" srcOrd="1" destOrd="0" presId="urn:microsoft.com/office/officeart/2005/8/layout/hierarchy3"/>
    <dgm:cxn modelId="{1FBE1265-4F90-4ACC-A4C7-F9A75F192512}" type="presParOf" srcId="{99DB0459-1D78-4A5C-B200-8CC399589E64}" destId="{65B92CFF-2F04-4894-AD9D-F5265197046E}" srcOrd="2" destOrd="0" presId="urn:microsoft.com/office/officeart/2005/8/layout/hierarchy3"/>
    <dgm:cxn modelId="{F2142CF6-F474-426D-8A70-B0E59F8695E7}" type="presParOf" srcId="{99DB0459-1D78-4A5C-B200-8CC399589E64}" destId="{40CFDE85-0FCC-405B-AF70-B64E9BAAE2D5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9C7ABE9-6766-483F-8F6F-8D995CF4F036}" type="doc">
      <dgm:prSet loTypeId="urn:microsoft.com/office/officeart/2005/8/layout/hProcess11" loCatId="process" qsTypeId="urn:microsoft.com/office/officeart/2005/8/quickstyle/simple1" qsCatId="simple" csTypeId="urn:microsoft.com/office/officeart/2005/8/colors/colorful5" csCatId="colorful" phldr="1"/>
      <dgm:spPr/>
    </dgm:pt>
    <dgm:pt modelId="{CFF9C8BE-08E5-4648-863C-545D80C89DDD}">
      <dgm:prSet phldrT="[Text]" custT="1"/>
      <dgm:spPr/>
      <dgm:t>
        <a:bodyPr/>
        <a:lstStyle/>
        <a:p>
          <a:r>
            <a:rPr lang="en-US" sz="1600" b="1" dirty="0"/>
            <a:t>Early Summer 2024</a:t>
          </a:r>
          <a:r>
            <a:rPr lang="en-US" sz="1600" dirty="0"/>
            <a:t>               Applications Available</a:t>
          </a:r>
        </a:p>
      </dgm:t>
    </dgm:pt>
    <dgm:pt modelId="{ED1B4AEC-5F19-4073-BD6E-8B5B84DE9CF4}" type="parTrans" cxnId="{5CCC3517-19A4-438F-B428-11DC23E6D592}">
      <dgm:prSet/>
      <dgm:spPr/>
      <dgm:t>
        <a:bodyPr/>
        <a:lstStyle/>
        <a:p>
          <a:endParaRPr lang="en-US" sz="4800"/>
        </a:p>
      </dgm:t>
    </dgm:pt>
    <dgm:pt modelId="{F32EE87D-3B00-4124-BA46-AFE6B1C9D9DF}" type="sibTrans" cxnId="{5CCC3517-19A4-438F-B428-11DC23E6D592}">
      <dgm:prSet/>
      <dgm:spPr/>
      <dgm:t>
        <a:bodyPr/>
        <a:lstStyle/>
        <a:p>
          <a:endParaRPr lang="en-US" sz="4800"/>
        </a:p>
      </dgm:t>
    </dgm:pt>
    <dgm:pt modelId="{9B3C4D53-6F76-485D-BE5F-CA46BECF480B}">
      <dgm:prSet phldrT="[Text]" custT="1"/>
      <dgm:spPr/>
      <dgm:t>
        <a:bodyPr/>
        <a:lstStyle/>
        <a:p>
          <a:r>
            <a:rPr lang="en-US" sz="1600" b="1" dirty="0"/>
            <a:t>Late Summer 2024 </a:t>
          </a:r>
          <a:r>
            <a:rPr lang="en-US" sz="1600" dirty="0"/>
            <a:t>Applications due to FHWA</a:t>
          </a:r>
        </a:p>
      </dgm:t>
    </dgm:pt>
    <dgm:pt modelId="{BD5EB659-C300-43F8-8A11-D626E281A5CE}" type="parTrans" cxnId="{3D908549-ED26-45A5-B780-D59938E4D3A7}">
      <dgm:prSet/>
      <dgm:spPr/>
      <dgm:t>
        <a:bodyPr/>
        <a:lstStyle/>
        <a:p>
          <a:endParaRPr lang="en-US" sz="4800"/>
        </a:p>
      </dgm:t>
    </dgm:pt>
    <dgm:pt modelId="{B437F0AF-37ED-4F17-8555-F8086153EFC4}" type="sibTrans" cxnId="{3D908549-ED26-45A5-B780-D59938E4D3A7}">
      <dgm:prSet/>
      <dgm:spPr/>
      <dgm:t>
        <a:bodyPr/>
        <a:lstStyle/>
        <a:p>
          <a:endParaRPr lang="en-US" sz="4800"/>
        </a:p>
      </dgm:t>
    </dgm:pt>
    <dgm:pt modelId="{F77F3132-79ED-46FA-B5E7-FA1E5E25BFE6}">
      <dgm:prSet phldrT="[Text]" custT="1"/>
      <dgm:spPr/>
      <dgm:t>
        <a:bodyPr/>
        <a:lstStyle/>
        <a:p>
          <a:r>
            <a:rPr lang="en-US" sz="1600" b="1" dirty="0"/>
            <a:t>Late Summer/  Early Fall 2024                    </a:t>
          </a:r>
          <a:r>
            <a:rPr lang="en-US" sz="1600" dirty="0"/>
            <a:t>Award Announcements</a:t>
          </a:r>
        </a:p>
      </dgm:t>
    </dgm:pt>
    <dgm:pt modelId="{08CA1B33-F530-417F-9139-8E37ECA6562A}" type="parTrans" cxnId="{20032F30-2A58-4F6C-BC36-8FE6213EAAA0}">
      <dgm:prSet/>
      <dgm:spPr/>
      <dgm:t>
        <a:bodyPr/>
        <a:lstStyle/>
        <a:p>
          <a:endParaRPr lang="en-US" sz="4400"/>
        </a:p>
      </dgm:t>
    </dgm:pt>
    <dgm:pt modelId="{68541C7A-4E82-44A5-A7C7-AB7973AB1D03}" type="sibTrans" cxnId="{20032F30-2A58-4F6C-BC36-8FE6213EAAA0}">
      <dgm:prSet/>
      <dgm:spPr/>
      <dgm:t>
        <a:bodyPr/>
        <a:lstStyle/>
        <a:p>
          <a:endParaRPr lang="en-US" sz="4400"/>
        </a:p>
      </dgm:t>
    </dgm:pt>
    <dgm:pt modelId="{A0B9B0FA-8319-4655-879E-9851019ECDB0}">
      <dgm:prSet phldrT="[Text]" custT="1"/>
      <dgm:spPr/>
      <dgm:t>
        <a:bodyPr/>
        <a:lstStyle/>
        <a:p>
          <a:r>
            <a:rPr lang="en-US" sz="1600" b="1" dirty="0"/>
            <a:t>Fall 2026     </a:t>
          </a:r>
          <a:r>
            <a:rPr lang="en-US" sz="1600" b="0" dirty="0"/>
            <a:t>Funds</a:t>
          </a:r>
          <a:r>
            <a:rPr lang="en-US" sz="1600" dirty="0"/>
            <a:t> must be obligated</a:t>
          </a:r>
        </a:p>
      </dgm:t>
    </dgm:pt>
    <dgm:pt modelId="{D24D90F6-2204-4964-B4D0-87A520E27EB1}" type="parTrans" cxnId="{76434C56-5761-4772-8F81-51C714CF1BA9}">
      <dgm:prSet/>
      <dgm:spPr/>
      <dgm:t>
        <a:bodyPr/>
        <a:lstStyle/>
        <a:p>
          <a:endParaRPr lang="en-US" sz="4400"/>
        </a:p>
      </dgm:t>
    </dgm:pt>
    <dgm:pt modelId="{45089223-BD18-4601-8827-C950B996E5A4}" type="sibTrans" cxnId="{76434C56-5761-4772-8F81-51C714CF1BA9}">
      <dgm:prSet/>
      <dgm:spPr/>
      <dgm:t>
        <a:bodyPr/>
        <a:lstStyle/>
        <a:p>
          <a:endParaRPr lang="en-US" sz="4400"/>
        </a:p>
      </dgm:t>
    </dgm:pt>
    <dgm:pt modelId="{06D396D4-E94D-407C-ABA8-5ABAE46E4729}">
      <dgm:prSet phldrT="[Text]" custT="1"/>
      <dgm:spPr/>
      <dgm:t>
        <a:bodyPr/>
        <a:lstStyle/>
        <a:p>
          <a:r>
            <a:rPr lang="en-US" sz="1600" b="1" dirty="0"/>
            <a:t>Fall 2031            </a:t>
          </a:r>
          <a:r>
            <a:rPr lang="en-US" sz="1600" b="0" dirty="0"/>
            <a:t>Funds must be expended</a:t>
          </a:r>
          <a:endParaRPr lang="en-US" sz="1600" b="1" dirty="0"/>
        </a:p>
      </dgm:t>
    </dgm:pt>
    <dgm:pt modelId="{CBE5685C-0E13-4633-9F3F-B781FB0968AE}" type="parTrans" cxnId="{D8B86603-C192-4680-A508-FB3A448DD61F}">
      <dgm:prSet/>
      <dgm:spPr/>
      <dgm:t>
        <a:bodyPr/>
        <a:lstStyle/>
        <a:p>
          <a:endParaRPr lang="en-US" sz="4400"/>
        </a:p>
      </dgm:t>
    </dgm:pt>
    <dgm:pt modelId="{1EC68EA2-2E5B-4AF2-88D1-2B87725F796E}" type="sibTrans" cxnId="{D8B86603-C192-4680-A508-FB3A448DD61F}">
      <dgm:prSet/>
      <dgm:spPr/>
      <dgm:t>
        <a:bodyPr/>
        <a:lstStyle/>
        <a:p>
          <a:endParaRPr lang="en-US" sz="4400"/>
        </a:p>
      </dgm:t>
    </dgm:pt>
    <dgm:pt modelId="{91F69E91-9984-4461-9EDB-C0F0227CBD27}" type="pres">
      <dgm:prSet presAssocID="{C9C7ABE9-6766-483F-8F6F-8D995CF4F036}" presName="Name0" presStyleCnt="0">
        <dgm:presLayoutVars>
          <dgm:dir/>
          <dgm:resizeHandles val="exact"/>
        </dgm:presLayoutVars>
      </dgm:prSet>
      <dgm:spPr/>
    </dgm:pt>
    <dgm:pt modelId="{9226C8E8-0DBE-4190-B048-05AEFC600926}" type="pres">
      <dgm:prSet presAssocID="{C9C7ABE9-6766-483F-8F6F-8D995CF4F036}" presName="arrow" presStyleLbl="bgShp" presStyleIdx="0" presStyleCnt="1" custLinFactNeighborX="-1188" custLinFactNeighborY="4538"/>
      <dgm:spPr/>
    </dgm:pt>
    <dgm:pt modelId="{45B2B7E7-0607-4029-9D3C-FF5A0B098F9A}" type="pres">
      <dgm:prSet presAssocID="{C9C7ABE9-6766-483F-8F6F-8D995CF4F036}" presName="points" presStyleCnt="0"/>
      <dgm:spPr/>
    </dgm:pt>
    <dgm:pt modelId="{166799E4-8653-46B6-AE08-9A4F395C6AC0}" type="pres">
      <dgm:prSet presAssocID="{CFF9C8BE-08E5-4648-863C-545D80C89DDD}" presName="compositeA" presStyleCnt="0"/>
      <dgm:spPr/>
    </dgm:pt>
    <dgm:pt modelId="{65B314FE-B1DA-4F4D-BB37-E0061DD1B810}" type="pres">
      <dgm:prSet presAssocID="{CFF9C8BE-08E5-4648-863C-545D80C89DDD}" presName="textA" presStyleLbl="revTx" presStyleIdx="0" presStyleCnt="5">
        <dgm:presLayoutVars>
          <dgm:bulletEnabled val="1"/>
        </dgm:presLayoutVars>
      </dgm:prSet>
      <dgm:spPr/>
    </dgm:pt>
    <dgm:pt modelId="{B6067F38-1FA7-4378-B03F-3EFA0D68A2A7}" type="pres">
      <dgm:prSet presAssocID="{CFF9C8BE-08E5-4648-863C-545D80C89DDD}" presName="circleA" presStyleLbl="node1" presStyleIdx="0" presStyleCnt="5"/>
      <dgm:spPr/>
    </dgm:pt>
    <dgm:pt modelId="{239D29AE-AA9B-49B7-B824-10831D8D81D6}" type="pres">
      <dgm:prSet presAssocID="{CFF9C8BE-08E5-4648-863C-545D80C89DDD}" presName="spaceA" presStyleCnt="0"/>
      <dgm:spPr/>
    </dgm:pt>
    <dgm:pt modelId="{5770A755-8273-4267-9A3C-080A8D3ECA6D}" type="pres">
      <dgm:prSet presAssocID="{F32EE87D-3B00-4124-BA46-AFE6B1C9D9DF}" presName="space" presStyleCnt="0"/>
      <dgm:spPr/>
    </dgm:pt>
    <dgm:pt modelId="{3C7FBE19-4520-4AAD-979C-AFA10C392D04}" type="pres">
      <dgm:prSet presAssocID="{9B3C4D53-6F76-485D-BE5F-CA46BECF480B}" presName="compositeB" presStyleCnt="0"/>
      <dgm:spPr/>
    </dgm:pt>
    <dgm:pt modelId="{5E64D863-6336-4586-B286-CABADF667F4F}" type="pres">
      <dgm:prSet presAssocID="{9B3C4D53-6F76-485D-BE5F-CA46BECF480B}" presName="textB" presStyleLbl="revTx" presStyleIdx="1" presStyleCnt="5">
        <dgm:presLayoutVars>
          <dgm:bulletEnabled val="1"/>
        </dgm:presLayoutVars>
      </dgm:prSet>
      <dgm:spPr/>
    </dgm:pt>
    <dgm:pt modelId="{789063C8-F732-4650-B5D9-F01846B36D11}" type="pres">
      <dgm:prSet presAssocID="{9B3C4D53-6F76-485D-BE5F-CA46BECF480B}" presName="circleB" presStyleLbl="node1" presStyleIdx="1" presStyleCnt="5"/>
      <dgm:spPr/>
    </dgm:pt>
    <dgm:pt modelId="{61F692ED-7F65-4399-AF35-9E106A6185D9}" type="pres">
      <dgm:prSet presAssocID="{9B3C4D53-6F76-485D-BE5F-CA46BECF480B}" presName="spaceB" presStyleCnt="0"/>
      <dgm:spPr/>
    </dgm:pt>
    <dgm:pt modelId="{800367DA-92DA-4067-8A9A-BCB0073902F7}" type="pres">
      <dgm:prSet presAssocID="{B437F0AF-37ED-4F17-8555-F8086153EFC4}" presName="space" presStyleCnt="0"/>
      <dgm:spPr/>
    </dgm:pt>
    <dgm:pt modelId="{7EF48F02-4C41-4D84-8EFB-24C567ADA008}" type="pres">
      <dgm:prSet presAssocID="{F77F3132-79ED-46FA-B5E7-FA1E5E25BFE6}" presName="compositeA" presStyleCnt="0"/>
      <dgm:spPr/>
    </dgm:pt>
    <dgm:pt modelId="{75C466B6-1F66-4130-BB1F-5DD5E099F177}" type="pres">
      <dgm:prSet presAssocID="{F77F3132-79ED-46FA-B5E7-FA1E5E25BFE6}" presName="textA" presStyleLbl="revTx" presStyleIdx="2" presStyleCnt="5" custScaleX="118050">
        <dgm:presLayoutVars>
          <dgm:bulletEnabled val="1"/>
        </dgm:presLayoutVars>
      </dgm:prSet>
      <dgm:spPr/>
    </dgm:pt>
    <dgm:pt modelId="{6F0340F2-9FFC-4114-9F57-0BD58B5D0027}" type="pres">
      <dgm:prSet presAssocID="{F77F3132-79ED-46FA-B5E7-FA1E5E25BFE6}" presName="circleA" presStyleLbl="node1" presStyleIdx="2" presStyleCnt="5"/>
      <dgm:spPr/>
    </dgm:pt>
    <dgm:pt modelId="{D1F33340-34B4-409A-9EB4-289ADB105384}" type="pres">
      <dgm:prSet presAssocID="{F77F3132-79ED-46FA-B5E7-FA1E5E25BFE6}" presName="spaceA" presStyleCnt="0"/>
      <dgm:spPr/>
    </dgm:pt>
    <dgm:pt modelId="{5C0B3D3B-4FC2-4822-BF68-5E31638A5869}" type="pres">
      <dgm:prSet presAssocID="{68541C7A-4E82-44A5-A7C7-AB7973AB1D03}" presName="space" presStyleCnt="0"/>
      <dgm:spPr/>
    </dgm:pt>
    <dgm:pt modelId="{5CDAF0D1-3F6F-405C-A9A0-913AB2CBF31B}" type="pres">
      <dgm:prSet presAssocID="{A0B9B0FA-8319-4655-879E-9851019ECDB0}" presName="compositeB" presStyleCnt="0"/>
      <dgm:spPr/>
    </dgm:pt>
    <dgm:pt modelId="{4E1B4F0E-EFBF-4C1C-97F2-953F9B0119C8}" type="pres">
      <dgm:prSet presAssocID="{A0B9B0FA-8319-4655-879E-9851019ECDB0}" presName="textB" presStyleLbl="revTx" presStyleIdx="3" presStyleCnt="5">
        <dgm:presLayoutVars>
          <dgm:bulletEnabled val="1"/>
        </dgm:presLayoutVars>
      </dgm:prSet>
      <dgm:spPr/>
    </dgm:pt>
    <dgm:pt modelId="{472D04EC-651C-42EC-B54F-9C75A17F5ABA}" type="pres">
      <dgm:prSet presAssocID="{A0B9B0FA-8319-4655-879E-9851019ECDB0}" presName="circleB" presStyleLbl="node1" presStyleIdx="3" presStyleCnt="5"/>
      <dgm:spPr/>
    </dgm:pt>
    <dgm:pt modelId="{09794312-8820-4E73-B0B8-167D4128764C}" type="pres">
      <dgm:prSet presAssocID="{A0B9B0FA-8319-4655-879E-9851019ECDB0}" presName="spaceB" presStyleCnt="0"/>
      <dgm:spPr/>
    </dgm:pt>
    <dgm:pt modelId="{4B06CC5D-215F-4FBA-89AD-8A2016CB2738}" type="pres">
      <dgm:prSet presAssocID="{45089223-BD18-4601-8827-C950B996E5A4}" presName="space" presStyleCnt="0"/>
      <dgm:spPr/>
    </dgm:pt>
    <dgm:pt modelId="{D9386609-6FD6-4CF4-A746-5D07D404C0B8}" type="pres">
      <dgm:prSet presAssocID="{06D396D4-E94D-407C-ABA8-5ABAE46E4729}" presName="compositeA" presStyleCnt="0"/>
      <dgm:spPr/>
    </dgm:pt>
    <dgm:pt modelId="{D66E7AF4-033B-41C3-B8B2-8794C1162AD5}" type="pres">
      <dgm:prSet presAssocID="{06D396D4-E94D-407C-ABA8-5ABAE46E4729}" presName="textA" presStyleLbl="revTx" presStyleIdx="4" presStyleCnt="5">
        <dgm:presLayoutVars>
          <dgm:bulletEnabled val="1"/>
        </dgm:presLayoutVars>
      </dgm:prSet>
      <dgm:spPr/>
    </dgm:pt>
    <dgm:pt modelId="{06EEA3E0-ED67-4A45-9909-6B1D9AC4F6C3}" type="pres">
      <dgm:prSet presAssocID="{06D396D4-E94D-407C-ABA8-5ABAE46E4729}" presName="circleA" presStyleLbl="node1" presStyleIdx="4" presStyleCnt="5"/>
      <dgm:spPr/>
    </dgm:pt>
    <dgm:pt modelId="{745A43FF-B0E8-49F7-9ADC-18C4C5616CDA}" type="pres">
      <dgm:prSet presAssocID="{06D396D4-E94D-407C-ABA8-5ABAE46E4729}" presName="spaceA" presStyleCnt="0"/>
      <dgm:spPr/>
    </dgm:pt>
  </dgm:ptLst>
  <dgm:cxnLst>
    <dgm:cxn modelId="{D8B86603-C192-4680-A508-FB3A448DD61F}" srcId="{C9C7ABE9-6766-483F-8F6F-8D995CF4F036}" destId="{06D396D4-E94D-407C-ABA8-5ABAE46E4729}" srcOrd="4" destOrd="0" parTransId="{CBE5685C-0E13-4633-9F3F-B781FB0968AE}" sibTransId="{1EC68EA2-2E5B-4AF2-88D1-2B87725F796E}"/>
    <dgm:cxn modelId="{5CCC3517-19A4-438F-B428-11DC23E6D592}" srcId="{C9C7ABE9-6766-483F-8F6F-8D995CF4F036}" destId="{CFF9C8BE-08E5-4648-863C-545D80C89DDD}" srcOrd="0" destOrd="0" parTransId="{ED1B4AEC-5F19-4073-BD6E-8B5B84DE9CF4}" sibTransId="{F32EE87D-3B00-4124-BA46-AFE6B1C9D9DF}"/>
    <dgm:cxn modelId="{20032F30-2A58-4F6C-BC36-8FE6213EAAA0}" srcId="{C9C7ABE9-6766-483F-8F6F-8D995CF4F036}" destId="{F77F3132-79ED-46FA-B5E7-FA1E5E25BFE6}" srcOrd="2" destOrd="0" parTransId="{08CA1B33-F530-417F-9139-8E37ECA6562A}" sibTransId="{68541C7A-4E82-44A5-A7C7-AB7973AB1D03}"/>
    <dgm:cxn modelId="{3D908549-ED26-45A5-B780-D59938E4D3A7}" srcId="{C9C7ABE9-6766-483F-8F6F-8D995CF4F036}" destId="{9B3C4D53-6F76-485D-BE5F-CA46BECF480B}" srcOrd="1" destOrd="0" parTransId="{BD5EB659-C300-43F8-8A11-D626E281A5CE}" sibTransId="{B437F0AF-37ED-4F17-8555-F8086153EFC4}"/>
    <dgm:cxn modelId="{AC3D564F-505A-488C-9D5B-54E2E4EA3695}" type="presOf" srcId="{C9C7ABE9-6766-483F-8F6F-8D995CF4F036}" destId="{91F69E91-9984-4461-9EDB-C0F0227CBD27}" srcOrd="0" destOrd="0" presId="urn:microsoft.com/office/officeart/2005/8/layout/hProcess11"/>
    <dgm:cxn modelId="{76434C56-5761-4772-8F81-51C714CF1BA9}" srcId="{C9C7ABE9-6766-483F-8F6F-8D995CF4F036}" destId="{A0B9B0FA-8319-4655-879E-9851019ECDB0}" srcOrd="3" destOrd="0" parTransId="{D24D90F6-2204-4964-B4D0-87A520E27EB1}" sibTransId="{45089223-BD18-4601-8827-C950B996E5A4}"/>
    <dgm:cxn modelId="{E6BE677A-174B-4C74-A4C3-14EB39E89CE0}" type="presOf" srcId="{9B3C4D53-6F76-485D-BE5F-CA46BECF480B}" destId="{5E64D863-6336-4586-B286-CABADF667F4F}" srcOrd="0" destOrd="0" presId="urn:microsoft.com/office/officeart/2005/8/layout/hProcess11"/>
    <dgm:cxn modelId="{A537537B-1895-4521-ABA7-36A04367B6FC}" type="presOf" srcId="{F77F3132-79ED-46FA-B5E7-FA1E5E25BFE6}" destId="{75C466B6-1F66-4130-BB1F-5DD5E099F177}" srcOrd="0" destOrd="0" presId="urn:microsoft.com/office/officeart/2005/8/layout/hProcess11"/>
    <dgm:cxn modelId="{7C3B4E92-7F3A-4595-B6DB-99A8281B9281}" type="presOf" srcId="{A0B9B0FA-8319-4655-879E-9851019ECDB0}" destId="{4E1B4F0E-EFBF-4C1C-97F2-953F9B0119C8}" srcOrd="0" destOrd="0" presId="urn:microsoft.com/office/officeart/2005/8/layout/hProcess11"/>
    <dgm:cxn modelId="{12889FE9-E440-49F7-A870-FA3A53FEC7BF}" type="presOf" srcId="{CFF9C8BE-08E5-4648-863C-545D80C89DDD}" destId="{65B314FE-B1DA-4F4D-BB37-E0061DD1B810}" srcOrd="0" destOrd="0" presId="urn:microsoft.com/office/officeart/2005/8/layout/hProcess11"/>
    <dgm:cxn modelId="{C7368CF5-2AD9-4AC8-8D6D-75BAE9A4C359}" type="presOf" srcId="{06D396D4-E94D-407C-ABA8-5ABAE46E4729}" destId="{D66E7AF4-033B-41C3-B8B2-8794C1162AD5}" srcOrd="0" destOrd="0" presId="urn:microsoft.com/office/officeart/2005/8/layout/hProcess11"/>
    <dgm:cxn modelId="{66223875-33AC-42EE-8BBA-4710BB2E1700}" type="presParOf" srcId="{91F69E91-9984-4461-9EDB-C0F0227CBD27}" destId="{9226C8E8-0DBE-4190-B048-05AEFC600926}" srcOrd="0" destOrd="0" presId="urn:microsoft.com/office/officeart/2005/8/layout/hProcess11"/>
    <dgm:cxn modelId="{6E821FC5-3026-45A6-B6D7-E21E7F6BD4BC}" type="presParOf" srcId="{91F69E91-9984-4461-9EDB-C0F0227CBD27}" destId="{45B2B7E7-0607-4029-9D3C-FF5A0B098F9A}" srcOrd="1" destOrd="0" presId="urn:microsoft.com/office/officeart/2005/8/layout/hProcess11"/>
    <dgm:cxn modelId="{0BED451A-0B2A-417A-807F-3A7B18FCD351}" type="presParOf" srcId="{45B2B7E7-0607-4029-9D3C-FF5A0B098F9A}" destId="{166799E4-8653-46B6-AE08-9A4F395C6AC0}" srcOrd="0" destOrd="0" presId="urn:microsoft.com/office/officeart/2005/8/layout/hProcess11"/>
    <dgm:cxn modelId="{8003433B-13F7-4057-A01F-E8238D48037C}" type="presParOf" srcId="{166799E4-8653-46B6-AE08-9A4F395C6AC0}" destId="{65B314FE-B1DA-4F4D-BB37-E0061DD1B810}" srcOrd="0" destOrd="0" presId="urn:microsoft.com/office/officeart/2005/8/layout/hProcess11"/>
    <dgm:cxn modelId="{E17BB968-4612-4E88-B1FB-489FFB62D258}" type="presParOf" srcId="{166799E4-8653-46B6-AE08-9A4F395C6AC0}" destId="{B6067F38-1FA7-4378-B03F-3EFA0D68A2A7}" srcOrd="1" destOrd="0" presId="urn:microsoft.com/office/officeart/2005/8/layout/hProcess11"/>
    <dgm:cxn modelId="{98A9C8C0-8D1C-4F9B-9D53-49AF301E3F96}" type="presParOf" srcId="{166799E4-8653-46B6-AE08-9A4F395C6AC0}" destId="{239D29AE-AA9B-49B7-B824-10831D8D81D6}" srcOrd="2" destOrd="0" presId="urn:microsoft.com/office/officeart/2005/8/layout/hProcess11"/>
    <dgm:cxn modelId="{ED40968A-A226-4FB7-BF39-9C034FF0A027}" type="presParOf" srcId="{45B2B7E7-0607-4029-9D3C-FF5A0B098F9A}" destId="{5770A755-8273-4267-9A3C-080A8D3ECA6D}" srcOrd="1" destOrd="0" presId="urn:microsoft.com/office/officeart/2005/8/layout/hProcess11"/>
    <dgm:cxn modelId="{0C0E00D9-7BB7-46F0-A85B-3A07209B114D}" type="presParOf" srcId="{45B2B7E7-0607-4029-9D3C-FF5A0B098F9A}" destId="{3C7FBE19-4520-4AAD-979C-AFA10C392D04}" srcOrd="2" destOrd="0" presId="urn:microsoft.com/office/officeart/2005/8/layout/hProcess11"/>
    <dgm:cxn modelId="{74C24950-1DBE-4516-A629-D8A878A32C67}" type="presParOf" srcId="{3C7FBE19-4520-4AAD-979C-AFA10C392D04}" destId="{5E64D863-6336-4586-B286-CABADF667F4F}" srcOrd="0" destOrd="0" presId="urn:microsoft.com/office/officeart/2005/8/layout/hProcess11"/>
    <dgm:cxn modelId="{41C07862-712A-48BB-92CB-D0D470385980}" type="presParOf" srcId="{3C7FBE19-4520-4AAD-979C-AFA10C392D04}" destId="{789063C8-F732-4650-B5D9-F01846B36D11}" srcOrd="1" destOrd="0" presId="urn:microsoft.com/office/officeart/2005/8/layout/hProcess11"/>
    <dgm:cxn modelId="{8BEB9636-9B61-46BB-A5DD-9743DCD7301D}" type="presParOf" srcId="{3C7FBE19-4520-4AAD-979C-AFA10C392D04}" destId="{61F692ED-7F65-4399-AF35-9E106A6185D9}" srcOrd="2" destOrd="0" presId="urn:microsoft.com/office/officeart/2005/8/layout/hProcess11"/>
    <dgm:cxn modelId="{ED926B39-1A41-43E8-9AAE-F6A0EA778026}" type="presParOf" srcId="{45B2B7E7-0607-4029-9D3C-FF5A0B098F9A}" destId="{800367DA-92DA-4067-8A9A-BCB0073902F7}" srcOrd="3" destOrd="0" presId="urn:microsoft.com/office/officeart/2005/8/layout/hProcess11"/>
    <dgm:cxn modelId="{A2028101-8C0A-41CD-A329-7368928ECD09}" type="presParOf" srcId="{45B2B7E7-0607-4029-9D3C-FF5A0B098F9A}" destId="{7EF48F02-4C41-4D84-8EFB-24C567ADA008}" srcOrd="4" destOrd="0" presId="urn:microsoft.com/office/officeart/2005/8/layout/hProcess11"/>
    <dgm:cxn modelId="{F48A0C86-E02A-42CD-AF18-7CF388A7CE6E}" type="presParOf" srcId="{7EF48F02-4C41-4D84-8EFB-24C567ADA008}" destId="{75C466B6-1F66-4130-BB1F-5DD5E099F177}" srcOrd="0" destOrd="0" presId="urn:microsoft.com/office/officeart/2005/8/layout/hProcess11"/>
    <dgm:cxn modelId="{271E4A0D-788F-4C7D-88DC-E8845C27E9D7}" type="presParOf" srcId="{7EF48F02-4C41-4D84-8EFB-24C567ADA008}" destId="{6F0340F2-9FFC-4114-9F57-0BD58B5D0027}" srcOrd="1" destOrd="0" presId="urn:microsoft.com/office/officeart/2005/8/layout/hProcess11"/>
    <dgm:cxn modelId="{210F10CC-F520-42F3-9244-EF8E120E1E53}" type="presParOf" srcId="{7EF48F02-4C41-4D84-8EFB-24C567ADA008}" destId="{D1F33340-34B4-409A-9EB4-289ADB105384}" srcOrd="2" destOrd="0" presId="urn:microsoft.com/office/officeart/2005/8/layout/hProcess11"/>
    <dgm:cxn modelId="{48DA8F51-1F94-4F01-AE41-A10CF111DCC6}" type="presParOf" srcId="{45B2B7E7-0607-4029-9D3C-FF5A0B098F9A}" destId="{5C0B3D3B-4FC2-4822-BF68-5E31638A5869}" srcOrd="5" destOrd="0" presId="urn:microsoft.com/office/officeart/2005/8/layout/hProcess11"/>
    <dgm:cxn modelId="{3312E320-2A3D-482F-B125-590E219490AF}" type="presParOf" srcId="{45B2B7E7-0607-4029-9D3C-FF5A0B098F9A}" destId="{5CDAF0D1-3F6F-405C-A9A0-913AB2CBF31B}" srcOrd="6" destOrd="0" presId="urn:microsoft.com/office/officeart/2005/8/layout/hProcess11"/>
    <dgm:cxn modelId="{3FD22458-7306-4FCA-91EF-FD2EE1D9D8E5}" type="presParOf" srcId="{5CDAF0D1-3F6F-405C-A9A0-913AB2CBF31B}" destId="{4E1B4F0E-EFBF-4C1C-97F2-953F9B0119C8}" srcOrd="0" destOrd="0" presId="urn:microsoft.com/office/officeart/2005/8/layout/hProcess11"/>
    <dgm:cxn modelId="{D3D35521-6D53-40ED-B212-BB9BF611DD51}" type="presParOf" srcId="{5CDAF0D1-3F6F-405C-A9A0-913AB2CBF31B}" destId="{472D04EC-651C-42EC-B54F-9C75A17F5ABA}" srcOrd="1" destOrd="0" presId="urn:microsoft.com/office/officeart/2005/8/layout/hProcess11"/>
    <dgm:cxn modelId="{ACD768F7-61C6-4C96-A533-681594990378}" type="presParOf" srcId="{5CDAF0D1-3F6F-405C-A9A0-913AB2CBF31B}" destId="{09794312-8820-4E73-B0B8-167D4128764C}" srcOrd="2" destOrd="0" presId="urn:microsoft.com/office/officeart/2005/8/layout/hProcess11"/>
    <dgm:cxn modelId="{DF585F46-50B7-4C7D-A785-7951A2AC6726}" type="presParOf" srcId="{45B2B7E7-0607-4029-9D3C-FF5A0B098F9A}" destId="{4B06CC5D-215F-4FBA-89AD-8A2016CB2738}" srcOrd="7" destOrd="0" presId="urn:microsoft.com/office/officeart/2005/8/layout/hProcess11"/>
    <dgm:cxn modelId="{CC007727-EC80-463A-8869-B78FF155EE02}" type="presParOf" srcId="{45B2B7E7-0607-4029-9D3C-FF5A0B098F9A}" destId="{D9386609-6FD6-4CF4-A746-5D07D404C0B8}" srcOrd="8" destOrd="0" presId="urn:microsoft.com/office/officeart/2005/8/layout/hProcess11"/>
    <dgm:cxn modelId="{6FD4C757-E868-44A2-934A-61CCAE1EEEE2}" type="presParOf" srcId="{D9386609-6FD6-4CF4-A746-5D07D404C0B8}" destId="{D66E7AF4-033B-41C3-B8B2-8794C1162AD5}" srcOrd="0" destOrd="0" presId="urn:microsoft.com/office/officeart/2005/8/layout/hProcess11"/>
    <dgm:cxn modelId="{514124C7-E5B9-4291-AE01-09539CF15D55}" type="presParOf" srcId="{D9386609-6FD6-4CF4-A746-5D07D404C0B8}" destId="{06EEA3E0-ED67-4A45-9909-6B1D9AC4F6C3}" srcOrd="1" destOrd="0" presId="urn:microsoft.com/office/officeart/2005/8/layout/hProcess11"/>
    <dgm:cxn modelId="{D772D892-BA82-4222-BAEB-573FC23D7356}" type="presParOf" srcId="{D9386609-6FD6-4CF4-A746-5D07D404C0B8}" destId="{745A43FF-B0E8-49F7-9ADC-18C4C5616CDA}" srcOrd="2" destOrd="0" presId="urn:microsoft.com/office/officeart/2005/8/layout/hProcess1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AD05E9-41A0-42B9-979F-88CDA83EE7B7}">
      <dsp:nvSpPr>
        <dsp:cNvPr id="0" name=""/>
        <dsp:cNvSpPr/>
      </dsp:nvSpPr>
      <dsp:spPr>
        <a:xfrm>
          <a:off x="4479" y="1778824"/>
          <a:ext cx="1524241" cy="97307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Raw Material Acquisition</a:t>
          </a:r>
        </a:p>
      </dsp:txBody>
      <dsp:txXfrm>
        <a:off x="32979" y="1807324"/>
        <a:ext cx="1467241" cy="916072"/>
      </dsp:txXfrm>
    </dsp:sp>
    <dsp:sp modelId="{AC4BEB04-9BAA-421B-B464-838084E20788}">
      <dsp:nvSpPr>
        <dsp:cNvPr id="0" name=""/>
        <dsp:cNvSpPr/>
      </dsp:nvSpPr>
      <dsp:spPr>
        <a:xfrm>
          <a:off x="1537681" y="2209799"/>
          <a:ext cx="214918" cy="1111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537681" y="2232024"/>
        <a:ext cx="181581" cy="66673"/>
      </dsp:txXfrm>
    </dsp:sp>
    <dsp:sp modelId="{5D1FD8BF-576D-4353-AADC-DD2C3F59D944}">
      <dsp:nvSpPr>
        <dsp:cNvPr id="0" name=""/>
        <dsp:cNvSpPr/>
      </dsp:nvSpPr>
      <dsp:spPr>
        <a:xfrm>
          <a:off x="1754778" y="1778824"/>
          <a:ext cx="1524241" cy="973072"/>
        </a:xfrm>
        <a:prstGeom prst="roundRect">
          <a:avLst>
            <a:gd name="adj" fmla="val 10000"/>
          </a:avLst>
        </a:prstGeom>
        <a:solidFill>
          <a:schemeClr val="accent5">
            <a:hueOff val="-720800"/>
            <a:satOff val="24679"/>
            <a:lumOff val="343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Material Processing</a:t>
          </a:r>
        </a:p>
      </dsp:txBody>
      <dsp:txXfrm>
        <a:off x="1783278" y="1807324"/>
        <a:ext cx="1467241" cy="916072"/>
      </dsp:txXfrm>
    </dsp:sp>
    <dsp:sp modelId="{ACE241F3-FCB4-4E9E-8441-FFE665711775}">
      <dsp:nvSpPr>
        <dsp:cNvPr id="0" name=""/>
        <dsp:cNvSpPr/>
      </dsp:nvSpPr>
      <dsp:spPr>
        <a:xfrm>
          <a:off x="3287980" y="2209799"/>
          <a:ext cx="214918" cy="1111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961067"/>
            <a:satOff val="32905"/>
            <a:lumOff val="457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287980" y="2232024"/>
        <a:ext cx="181581" cy="66673"/>
      </dsp:txXfrm>
    </dsp:sp>
    <dsp:sp modelId="{9B2D1586-7327-463F-970B-DD4CF6015E32}">
      <dsp:nvSpPr>
        <dsp:cNvPr id="0" name=""/>
        <dsp:cNvSpPr/>
      </dsp:nvSpPr>
      <dsp:spPr>
        <a:xfrm>
          <a:off x="3505077" y="1778824"/>
          <a:ext cx="1524241" cy="973072"/>
        </a:xfrm>
        <a:prstGeom prst="roundRect">
          <a:avLst>
            <a:gd name="adj" fmla="val 10000"/>
          </a:avLst>
        </a:prstGeom>
        <a:solidFill>
          <a:schemeClr val="accent5">
            <a:hueOff val="-1441601"/>
            <a:satOff val="49358"/>
            <a:lumOff val="686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Manufacturing</a:t>
          </a:r>
        </a:p>
      </dsp:txBody>
      <dsp:txXfrm>
        <a:off x="3533577" y="1807324"/>
        <a:ext cx="1467241" cy="916072"/>
      </dsp:txXfrm>
    </dsp:sp>
    <dsp:sp modelId="{922BA839-4B75-45E6-954C-3E0574E29A48}">
      <dsp:nvSpPr>
        <dsp:cNvPr id="0" name=""/>
        <dsp:cNvSpPr/>
      </dsp:nvSpPr>
      <dsp:spPr>
        <a:xfrm>
          <a:off x="5038279" y="2209799"/>
          <a:ext cx="214918" cy="1111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1922135"/>
            <a:satOff val="65811"/>
            <a:lumOff val="915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038279" y="2232024"/>
        <a:ext cx="181581" cy="66673"/>
      </dsp:txXfrm>
    </dsp:sp>
    <dsp:sp modelId="{B0B86FC3-21BE-4805-84F9-51716590885B}">
      <dsp:nvSpPr>
        <dsp:cNvPr id="0" name=""/>
        <dsp:cNvSpPr/>
      </dsp:nvSpPr>
      <dsp:spPr>
        <a:xfrm>
          <a:off x="5255376" y="1778824"/>
          <a:ext cx="1524241" cy="973072"/>
        </a:xfrm>
        <a:prstGeom prst="roundRect">
          <a:avLst>
            <a:gd name="adj" fmla="val 10000"/>
          </a:avLst>
        </a:prstGeom>
        <a:solidFill>
          <a:schemeClr val="accent5">
            <a:hueOff val="-2162401"/>
            <a:satOff val="74037"/>
            <a:lumOff val="102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Use</a:t>
          </a:r>
        </a:p>
      </dsp:txBody>
      <dsp:txXfrm>
        <a:off x="5283876" y="1807324"/>
        <a:ext cx="1467241" cy="916072"/>
      </dsp:txXfrm>
    </dsp:sp>
    <dsp:sp modelId="{3E9750DC-B607-4911-B2B2-B5DB35D33DF6}">
      <dsp:nvSpPr>
        <dsp:cNvPr id="0" name=""/>
        <dsp:cNvSpPr/>
      </dsp:nvSpPr>
      <dsp:spPr>
        <a:xfrm>
          <a:off x="6788578" y="2209799"/>
          <a:ext cx="214918" cy="1111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2883202"/>
            <a:satOff val="98716"/>
            <a:lumOff val="1372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788578" y="2232024"/>
        <a:ext cx="181581" cy="66673"/>
      </dsp:txXfrm>
    </dsp:sp>
    <dsp:sp modelId="{59FE162A-B7C0-490E-8FAD-F26B645A9A1B}">
      <dsp:nvSpPr>
        <dsp:cNvPr id="0" name=""/>
        <dsp:cNvSpPr/>
      </dsp:nvSpPr>
      <dsp:spPr>
        <a:xfrm>
          <a:off x="7005675" y="1778824"/>
          <a:ext cx="1524241" cy="973072"/>
        </a:xfrm>
        <a:prstGeom prst="roundRect">
          <a:avLst>
            <a:gd name="adj" fmla="val 10000"/>
          </a:avLst>
        </a:prstGeom>
        <a:solidFill>
          <a:schemeClr val="accent5">
            <a:hueOff val="-2883202"/>
            <a:satOff val="98716"/>
            <a:lumOff val="137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End of Life</a:t>
          </a:r>
        </a:p>
      </dsp:txBody>
      <dsp:txXfrm>
        <a:off x="7034175" y="1807324"/>
        <a:ext cx="1467241" cy="9160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ACBB89-9598-4D3C-B149-BF01AF022527}">
      <dsp:nvSpPr>
        <dsp:cNvPr id="0" name=""/>
        <dsp:cNvSpPr/>
      </dsp:nvSpPr>
      <dsp:spPr>
        <a:xfrm rot="5400000">
          <a:off x="1085122" y="1337968"/>
          <a:ext cx="1183317" cy="1347165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9340A4-851B-413D-A5EF-18F206DF0389}">
      <dsp:nvSpPr>
        <dsp:cNvPr id="0" name=""/>
        <dsp:cNvSpPr/>
      </dsp:nvSpPr>
      <dsp:spPr>
        <a:xfrm>
          <a:off x="655421" y="26237"/>
          <a:ext cx="2224398" cy="1394342"/>
        </a:xfrm>
        <a:prstGeom prst="roundRect">
          <a:avLst>
            <a:gd name="adj" fmla="val 166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PCR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(the framework)</a:t>
          </a:r>
        </a:p>
      </dsp:txBody>
      <dsp:txXfrm>
        <a:off x="723499" y="94315"/>
        <a:ext cx="2088242" cy="1258186"/>
      </dsp:txXfrm>
    </dsp:sp>
    <dsp:sp modelId="{880F77A7-580A-438C-8B74-F306DC674286}">
      <dsp:nvSpPr>
        <dsp:cNvPr id="0" name=""/>
        <dsp:cNvSpPr/>
      </dsp:nvSpPr>
      <dsp:spPr>
        <a:xfrm>
          <a:off x="2763625" y="159219"/>
          <a:ext cx="1448798" cy="11269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3543E3-022A-443A-8EFA-7AA03596CF9F}">
      <dsp:nvSpPr>
        <dsp:cNvPr id="0" name=""/>
        <dsp:cNvSpPr/>
      </dsp:nvSpPr>
      <dsp:spPr>
        <a:xfrm rot="5400000">
          <a:off x="2741100" y="2904275"/>
          <a:ext cx="1183317" cy="1347165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15633F-53AE-4513-BA76-C97E7B9EF554}">
      <dsp:nvSpPr>
        <dsp:cNvPr id="0" name=""/>
        <dsp:cNvSpPr/>
      </dsp:nvSpPr>
      <dsp:spPr>
        <a:xfrm>
          <a:off x="2362782" y="1592544"/>
          <a:ext cx="2121630" cy="1394342"/>
        </a:xfrm>
        <a:prstGeom prst="roundRect">
          <a:avLst>
            <a:gd name="adj" fmla="val 166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LCA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(the analysis)</a:t>
          </a:r>
        </a:p>
      </dsp:txBody>
      <dsp:txXfrm>
        <a:off x="2430860" y="1660622"/>
        <a:ext cx="1985474" cy="1258186"/>
      </dsp:txXfrm>
    </dsp:sp>
    <dsp:sp modelId="{BC2AF449-E7AA-43D5-8901-28D87AE824D3}">
      <dsp:nvSpPr>
        <dsp:cNvPr id="0" name=""/>
        <dsp:cNvSpPr/>
      </dsp:nvSpPr>
      <dsp:spPr>
        <a:xfrm>
          <a:off x="4419603" y="1725526"/>
          <a:ext cx="1448798" cy="11269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656D65-8967-485E-9615-6E0FEDDDF563}">
      <dsp:nvSpPr>
        <dsp:cNvPr id="0" name=""/>
        <dsp:cNvSpPr/>
      </dsp:nvSpPr>
      <dsp:spPr>
        <a:xfrm>
          <a:off x="4070144" y="3158851"/>
          <a:ext cx="2310234" cy="1394342"/>
        </a:xfrm>
        <a:prstGeom prst="roundRect">
          <a:avLst>
            <a:gd name="adj" fmla="val 166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EPD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(the declaration)</a:t>
          </a:r>
        </a:p>
      </dsp:txBody>
      <dsp:txXfrm>
        <a:off x="4138222" y="3226929"/>
        <a:ext cx="2174078" cy="12581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A97241-1F35-48A4-BF54-DC53E7048297}">
      <dsp:nvSpPr>
        <dsp:cNvPr id="0" name=""/>
        <dsp:cNvSpPr/>
      </dsp:nvSpPr>
      <dsp:spPr>
        <a:xfrm>
          <a:off x="51" y="21069"/>
          <a:ext cx="4913783" cy="576000"/>
        </a:xfrm>
        <a:prstGeom prst="rect">
          <a:avLst/>
        </a:prstGeom>
        <a:solidFill>
          <a:schemeClr val="bg2">
            <a:lumMod val="5000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Eligible Recipients</a:t>
          </a:r>
        </a:p>
      </dsp:txBody>
      <dsp:txXfrm>
        <a:off x="51" y="21069"/>
        <a:ext cx="4913783" cy="576000"/>
      </dsp:txXfrm>
    </dsp:sp>
    <dsp:sp modelId="{56FDEE34-5739-4342-8EE3-834C9D1329E0}">
      <dsp:nvSpPr>
        <dsp:cNvPr id="0" name=""/>
        <dsp:cNvSpPr/>
      </dsp:nvSpPr>
      <dsp:spPr>
        <a:xfrm>
          <a:off x="51" y="597069"/>
          <a:ext cx="4913783" cy="3733199"/>
        </a:xfrm>
        <a:prstGeom prst="rect">
          <a:avLst/>
        </a:prstGeom>
        <a:solidFill>
          <a:schemeClr val="bg1">
            <a:lumMod val="85000"/>
            <a:alpha val="9000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State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Unit of local government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Political subdivision of a State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Territory of the United States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Federally recognized Indian Tribe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Federal Land Management Agencies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Metropolitan Planning Organization (as defined in 23 U.S.C. 134(b)(2))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Special purpose district or public authority with a transportation function. [§ 60506; 23 U.S.C. 179(c)(2)] </a:t>
          </a:r>
        </a:p>
      </dsp:txBody>
      <dsp:txXfrm>
        <a:off x="51" y="597069"/>
        <a:ext cx="4913783" cy="3733199"/>
      </dsp:txXfrm>
    </dsp:sp>
    <dsp:sp modelId="{EA7958DA-4F12-4E9E-93D4-6A49E973A1E1}">
      <dsp:nvSpPr>
        <dsp:cNvPr id="0" name=""/>
        <dsp:cNvSpPr/>
      </dsp:nvSpPr>
      <dsp:spPr>
        <a:xfrm>
          <a:off x="5601764" y="21069"/>
          <a:ext cx="4913783" cy="576000"/>
        </a:xfrm>
        <a:prstGeom prst="rect">
          <a:avLst/>
        </a:prstGeom>
        <a:solidFill>
          <a:schemeClr val="tx2">
            <a:lumMod val="75000"/>
            <a:lumOff val="2500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Eligible Facilities</a:t>
          </a:r>
        </a:p>
      </dsp:txBody>
      <dsp:txXfrm>
        <a:off x="5601764" y="21069"/>
        <a:ext cx="4913783" cy="576000"/>
      </dsp:txXfrm>
    </dsp:sp>
    <dsp:sp modelId="{37901608-08A0-4761-88B6-493CA2295E76}">
      <dsp:nvSpPr>
        <dsp:cNvPr id="0" name=""/>
        <dsp:cNvSpPr/>
      </dsp:nvSpPr>
      <dsp:spPr>
        <a:xfrm>
          <a:off x="5601764" y="597069"/>
          <a:ext cx="4913783" cy="3733199"/>
        </a:xfrm>
        <a:prstGeom prst="rect">
          <a:avLst/>
        </a:prstGeom>
        <a:solidFill>
          <a:schemeClr val="bg1">
            <a:lumMod val="85000"/>
            <a:alpha val="9000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Federal-aid highway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Tribal transportation facility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Federal lands transportation facility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Federal lands access transportation facility [§ 60506; 23 U.S.C. 179(b)(4)(A)]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b="1" kern="1200" dirty="0"/>
            <a:t>    NOTE: </a:t>
          </a:r>
          <a:r>
            <a:rPr lang="en-US" sz="2000" kern="1200" dirty="0"/>
            <a:t>Funds shall not be used for projects that result in additional travel through lanes for single occupant passenger vehicles.</a:t>
          </a:r>
        </a:p>
      </dsp:txBody>
      <dsp:txXfrm>
        <a:off x="5601764" y="597069"/>
        <a:ext cx="4913783" cy="373319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C74128-4103-400F-80DB-073EF366948A}">
      <dsp:nvSpPr>
        <dsp:cNvPr id="0" name=""/>
        <dsp:cNvSpPr/>
      </dsp:nvSpPr>
      <dsp:spPr>
        <a:xfrm>
          <a:off x="868681" y="1178"/>
          <a:ext cx="7315209" cy="1242566"/>
        </a:xfrm>
        <a:prstGeom prst="roundRect">
          <a:avLst>
            <a:gd name="adj" fmla="val 10000"/>
          </a:avLst>
        </a:prstGeom>
        <a:solidFill>
          <a:srgbClr val="024E7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Reimburse or incentive the use of construction materials and products that have substantially lower levels of embodied greenhouse gas emissions (GHGs), as defined by the Environmental Protection Agency (EPA).</a:t>
          </a:r>
        </a:p>
      </dsp:txBody>
      <dsp:txXfrm>
        <a:off x="905075" y="37572"/>
        <a:ext cx="7242421" cy="1169778"/>
      </dsp:txXfrm>
    </dsp:sp>
    <dsp:sp modelId="{B21E0957-A2F4-4D3D-BC10-93ADBCA44197}">
      <dsp:nvSpPr>
        <dsp:cNvPr id="0" name=""/>
        <dsp:cNvSpPr/>
      </dsp:nvSpPr>
      <dsp:spPr>
        <a:xfrm>
          <a:off x="1600202" y="1243744"/>
          <a:ext cx="731520" cy="9319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31924"/>
              </a:lnTo>
              <a:lnTo>
                <a:pt x="731520" y="931924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F42BBD-9382-47FA-8E27-1460DAD25B15}">
      <dsp:nvSpPr>
        <dsp:cNvPr id="0" name=""/>
        <dsp:cNvSpPr/>
      </dsp:nvSpPr>
      <dsp:spPr>
        <a:xfrm>
          <a:off x="2331723" y="1554385"/>
          <a:ext cx="7315194" cy="124256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ysClr val="windowText" lastClr="000000"/>
              </a:solidFill>
            </a:rPr>
            <a:t>Incentive: </a:t>
          </a:r>
          <a:r>
            <a:rPr lang="en-US" sz="2200" kern="1200" dirty="0">
              <a:solidFill>
                <a:sysClr val="windowText" lastClr="000000"/>
              </a:solidFill>
            </a:rPr>
            <a:t>Eligible recipients may receive an incentive equal to 2% of the cost of using LCTM and on an eligible project.</a:t>
          </a:r>
        </a:p>
      </dsp:txBody>
      <dsp:txXfrm>
        <a:off x="2368117" y="1590779"/>
        <a:ext cx="7242406" cy="1169778"/>
      </dsp:txXfrm>
    </dsp:sp>
    <dsp:sp modelId="{65B92CFF-2F04-4894-AD9D-F5265197046E}">
      <dsp:nvSpPr>
        <dsp:cNvPr id="0" name=""/>
        <dsp:cNvSpPr/>
      </dsp:nvSpPr>
      <dsp:spPr>
        <a:xfrm>
          <a:off x="1600202" y="1243744"/>
          <a:ext cx="749990" cy="24758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75899"/>
              </a:lnTo>
              <a:lnTo>
                <a:pt x="749990" y="2475899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CFDE85-0FCC-405B-AF70-B64E9BAAE2D5}">
      <dsp:nvSpPr>
        <dsp:cNvPr id="0" name=""/>
        <dsp:cNvSpPr/>
      </dsp:nvSpPr>
      <dsp:spPr>
        <a:xfrm>
          <a:off x="2350193" y="3098361"/>
          <a:ext cx="7315194" cy="124256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Incremental: </a:t>
          </a:r>
          <a:r>
            <a:rPr lang="en-US" sz="2200" b="0" kern="1200" dirty="0"/>
            <a:t>Eligible recipients may receive an amount of reimbursement equal to the incrementally higher cost of using LCTM relative to the cost of using traditional materials.</a:t>
          </a:r>
          <a:endParaRPr lang="en-US" sz="2200" b="1" kern="1200" dirty="0"/>
        </a:p>
      </dsp:txBody>
      <dsp:txXfrm>
        <a:off x="2386587" y="3134755"/>
        <a:ext cx="7242406" cy="116977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26C8E8-0DBE-4190-B048-05AEFC600926}">
      <dsp:nvSpPr>
        <dsp:cNvPr id="0" name=""/>
        <dsp:cNvSpPr/>
      </dsp:nvSpPr>
      <dsp:spPr>
        <a:xfrm>
          <a:off x="0" y="763888"/>
          <a:ext cx="8698042" cy="960407"/>
        </a:xfrm>
        <a:prstGeom prst="notched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B314FE-B1DA-4F4D-BB37-E0061DD1B810}">
      <dsp:nvSpPr>
        <dsp:cNvPr id="0" name=""/>
        <dsp:cNvSpPr/>
      </dsp:nvSpPr>
      <dsp:spPr>
        <a:xfrm>
          <a:off x="1375" y="0"/>
          <a:ext cx="1454416" cy="9604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Early Summer 2024</a:t>
          </a:r>
          <a:r>
            <a:rPr lang="en-US" sz="1600" kern="1200" dirty="0"/>
            <a:t>               Applications Available</a:t>
          </a:r>
        </a:p>
      </dsp:txBody>
      <dsp:txXfrm>
        <a:off x="1375" y="0"/>
        <a:ext cx="1454416" cy="960407"/>
      </dsp:txXfrm>
    </dsp:sp>
    <dsp:sp modelId="{B6067F38-1FA7-4378-B03F-3EFA0D68A2A7}">
      <dsp:nvSpPr>
        <dsp:cNvPr id="0" name=""/>
        <dsp:cNvSpPr/>
      </dsp:nvSpPr>
      <dsp:spPr>
        <a:xfrm>
          <a:off x="608532" y="1080458"/>
          <a:ext cx="240101" cy="24010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64D863-6336-4586-B286-CABADF667F4F}">
      <dsp:nvSpPr>
        <dsp:cNvPr id="0" name=""/>
        <dsp:cNvSpPr/>
      </dsp:nvSpPr>
      <dsp:spPr>
        <a:xfrm>
          <a:off x="1528512" y="1440611"/>
          <a:ext cx="1454416" cy="9604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Late Summer 2024 </a:t>
          </a:r>
          <a:r>
            <a:rPr lang="en-US" sz="1600" kern="1200" dirty="0"/>
            <a:t>Applications due to FHWA</a:t>
          </a:r>
        </a:p>
      </dsp:txBody>
      <dsp:txXfrm>
        <a:off x="1528512" y="1440611"/>
        <a:ext cx="1454416" cy="960407"/>
      </dsp:txXfrm>
    </dsp:sp>
    <dsp:sp modelId="{789063C8-F732-4650-B5D9-F01846B36D11}">
      <dsp:nvSpPr>
        <dsp:cNvPr id="0" name=""/>
        <dsp:cNvSpPr/>
      </dsp:nvSpPr>
      <dsp:spPr>
        <a:xfrm>
          <a:off x="2135669" y="1080458"/>
          <a:ext cx="240101" cy="240101"/>
        </a:xfrm>
        <a:prstGeom prst="ellipse">
          <a:avLst/>
        </a:prstGeom>
        <a:solidFill>
          <a:schemeClr val="accent5">
            <a:hueOff val="-720800"/>
            <a:satOff val="24679"/>
            <a:lumOff val="343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C466B6-1F66-4130-BB1F-5DD5E099F177}">
      <dsp:nvSpPr>
        <dsp:cNvPr id="0" name=""/>
        <dsp:cNvSpPr/>
      </dsp:nvSpPr>
      <dsp:spPr>
        <a:xfrm>
          <a:off x="3055649" y="0"/>
          <a:ext cx="1716938" cy="9604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Late Summer/  Early Fall 2024                    </a:t>
          </a:r>
          <a:r>
            <a:rPr lang="en-US" sz="1600" kern="1200" dirty="0"/>
            <a:t>Award Announcements</a:t>
          </a:r>
        </a:p>
      </dsp:txBody>
      <dsp:txXfrm>
        <a:off x="3055649" y="0"/>
        <a:ext cx="1716938" cy="960407"/>
      </dsp:txXfrm>
    </dsp:sp>
    <dsp:sp modelId="{6F0340F2-9FFC-4114-9F57-0BD58B5D0027}">
      <dsp:nvSpPr>
        <dsp:cNvPr id="0" name=""/>
        <dsp:cNvSpPr/>
      </dsp:nvSpPr>
      <dsp:spPr>
        <a:xfrm>
          <a:off x="3794067" y="1080458"/>
          <a:ext cx="240101" cy="240101"/>
        </a:xfrm>
        <a:prstGeom prst="ellipse">
          <a:avLst/>
        </a:prstGeom>
        <a:solidFill>
          <a:schemeClr val="accent5">
            <a:hueOff val="-1441601"/>
            <a:satOff val="49358"/>
            <a:lumOff val="686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1B4F0E-EFBF-4C1C-97F2-953F9B0119C8}">
      <dsp:nvSpPr>
        <dsp:cNvPr id="0" name=""/>
        <dsp:cNvSpPr/>
      </dsp:nvSpPr>
      <dsp:spPr>
        <a:xfrm>
          <a:off x="4845308" y="1440611"/>
          <a:ext cx="1454416" cy="9604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Fall 2026     </a:t>
          </a:r>
          <a:r>
            <a:rPr lang="en-US" sz="1600" b="0" kern="1200" dirty="0"/>
            <a:t>Funds</a:t>
          </a:r>
          <a:r>
            <a:rPr lang="en-US" sz="1600" kern="1200" dirty="0"/>
            <a:t> must be obligated</a:t>
          </a:r>
        </a:p>
      </dsp:txBody>
      <dsp:txXfrm>
        <a:off x="4845308" y="1440611"/>
        <a:ext cx="1454416" cy="960407"/>
      </dsp:txXfrm>
    </dsp:sp>
    <dsp:sp modelId="{472D04EC-651C-42EC-B54F-9C75A17F5ABA}">
      <dsp:nvSpPr>
        <dsp:cNvPr id="0" name=""/>
        <dsp:cNvSpPr/>
      </dsp:nvSpPr>
      <dsp:spPr>
        <a:xfrm>
          <a:off x="5452466" y="1080458"/>
          <a:ext cx="240101" cy="240101"/>
        </a:xfrm>
        <a:prstGeom prst="ellipse">
          <a:avLst/>
        </a:prstGeom>
        <a:solidFill>
          <a:schemeClr val="accent5">
            <a:hueOff val="-2162401"/>
            <a:satOff val="74037"/>
            <a:lumOff val="102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6E7AF4-033B-41C3-B8B2-8794C1162AD5}">
      <dsp:nvSpPr>
        <dsp:cNvPr id="0" name=""/>
        <dsp:cNvSpPr/>
      </dsp:nvSpPr>
      <dsp:spPr>
        <a:xfrm>
          <a:off x="6372445" y="0"/>
          <a:ext cx="1454416" cy="9604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Fall 2031            </a:t>
          </a:r>
          <a:r>
            <a:rPr lang="en-US" sz="1600" b="0" kern="1200" dirty="0"/>
            <a:t>Funds must be expended</a:t>
          </a:r>
          <a:endParaRPr lang="en-US" sz="1600" b="1" kern="1200" dirty="0"/>
        </a:p>
      </dsp:txBody>
      <dsp:txXfrm>
        <a:off x="6372445" y="0"/>
        <a:ext cx="1454416" cy="960407"/>
      </dsp:txXfrm>
    </dsp:sp>
    <dsp:sp modelId="{06EEA3E0-ED67-4A45-9909-6B1D9AC4F6C3}">
      <dsp:nvSpPr>
        <dsp:cNvPr id="0" name=""/>
        <dsp:cNvSpPr/>
      </dsp:nvSpPr>
      <dsp:spPr>
        <a:xfrm>
          <a:off x="6979603" y="1080458"/>
          <a:ext cx="240101" cy="240101"/>
        </a:xfrm>
        <a:prstGeom prst="ellipse">
          <a:avLst/>
        </a:prstGeom>
        <a:solidFill>
          <a:schemeClr val="accent5">
            <a:hueOff val="-2883202"/>
            <a:satOff val="98716"/>
            <a:lumOff val="137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A7D083-31F1-4C90-98F3-B72E5A0B6147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29AC19-E87C-4290-9947-00F0C596F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396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3D0D23-1205-45E2-BB8E-07D7311404D3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255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A2E21-BEA8-402B-9EB5-CD9903901A53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609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 LCA must first be developed that falls within the product category of the PCR</a:t>
            </a:r>
          </a:p>
          <a:p>
            <a:r>
              <a:rPr lang="en-US"/>
              <a:t>The LCA must follow the instructions in the pertinent PCR</a:t>
            </a:r>
          </a:p>
          <a:p>
            <a:r>
              <a:rPr lang="en-US"/>
              <a:t>An industry group will often conduct an initial national industry-average or regional-average LCA that uses typical values from across the country or region</a:t>
            </a:r>
          </a:p>
          <a:p>
            <a:r>
              <a:rPr lang="en-US"/>
              <a:t>An independent third party performs a critical review and verification of the LCA and EPD against the PCR, after which the Program Operator issues the EPD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3D0D23-1205-45E2-BB8E-07D7311404D3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178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9AC19-E87C-4290-9947-00F0C596F7E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3483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9AC19-E87C-4290-9947-00F0C596F7E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974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9AC19-E87C-4290-9947-00F0C596F7E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32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2CB0027-7E57-063E-B282-74656FEC1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62DD0E-CF4D-2503-09FB-91EF27143A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74168" y="3429000"/>
            <a:ext cx="6443663" cy="10588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subtitle</a:t>
            </a:r>
          </a:p>
        </p:txBody>
      </p:sp>
    </p:spTree>
    <p:extLst>
      <p:ext uri="{BB962C8B-B14F-4D97-AF65-F5344CB8AC3E}">
        <p14:creationId xmlns:p14="http://schemas.microsoft.com/office/powerpoint/2010/main" val="1531445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A23B254-C8F9-49DA-A804-02CC5190F6F4}"/>
              </a:ext>
            </a:extLst>
          </p:cNvPr>
          <p:cNvSpPr/>
          <p:nvPr/>
        </p:nvSpPr>
        <p:spPr>
          <a:xfrm>
            <a:off x="8402053" y="2683043"/>
            <a:ext cx="3789947" cy="41749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425581-C7B6-4F49-9B2F-0F62734DC2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77" t="42461"/>
          <a:stretch/>
        </p:blipFill>
        <p:spPr>
          <a:xfrm>
            <a:off x="10195683" y="6355758"/>
            <a:ext cx="1722423" cy="379101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D1DBBF6B-6546-3701-FF95-77A42C696E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908288"/>
            <a:ext cx="10515600" cy="49188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12384F6-DC3E-9411-76B2-A78A9C68B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0987"/>
            <a:ext cx="10515600" cy="6524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471187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97656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58C8C-4E64-B3EC-85CB-6EEDC7979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C6EFA5-CFCC-8F0B-F41D-CCA80D6F3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CEE6DE-9A54-130F-7877-375B1B0AFC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4447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4BE49-E588-8CBC-A2DD-FD68804C8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A05364-8FC8-1379-7407-896654A2D8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726779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964DC-3EA7-F2F4-FF2B-A2E72CB1B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4400"/>
            <a:ext cx="10515600" cy="77628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DEAF7E-D399-2461-92B7-F6C4007DB5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79282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964DC-3EA7-F2F4-FF2B-A2E72CB1B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9075"/>
            <a:ext cx="10515600" cy="77628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DEAF7E-D399-2461-92B7-F6C4007DB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6825"/>
            <a:ext cx="10515600" cy="49101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7133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0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+mn-lt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3429000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+mn-lt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B8FFD5D-85B5-81A7-F663-DF4A52ED0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6490" y="117475"/>
            <a:ext cx="4606159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16040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3C062-1F14-27AC-2FC3-745FC760E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7100"/>
            <a:ext cx="10515600" cy="76358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4B0D6-5F55-83DE-B92E-624F260260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F5539A-0451-D91F-165B-8DB62E438E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71213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85391-796B-CE74-288B-8B9292202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8525"/>
            <a:ext cx="10515600" cy="76809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629008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47EE429-8026-8CCD-1E08-F54401F3C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9075"/>
            <a:ext cx="10515600" cy="77628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7231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2CB0027-7E57-063E-B282-74656FEC1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8686800" cy="1325563"/>
          </a:xfrm>
          <a:prstGeom prst="rect">
            <a:avLst/>
          </a:prstGeom>
        </p:spPr>
        <p:txBody>
          <a:bodyPr/>
          <a:lstStyle>
            <a:lvl1pPr algn="ctr">
              <a:defRPr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62DD0E-CF4D-2503-09FB-91EF27143A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74169" y="3429000"/>
            <a:ext cx="5323026" cy="10588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subtitle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F2A129-42AB-3773-D1B3-CBBE8F5244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5" r="10507" b="6061"/>
          <a:stretch/>
        </p:blipFill>
        <p:spPr>
          <a:xfrm>
            <a:off x="8733183" y="3371368"/>
            <a:ext cx="3458817" cy="348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4832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85391-796B-CE74-288B-8B9292202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8525"/>
            <a:ext cx="10515600" cy="76809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5FA4CD-5ADA-62E5-BDB8-87F47ACA9B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717913"/>
            <a:ext cx="10515600" cy="49188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7405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A23B254-C8F9-49DA-A804-02CC5190F6F4}"/>
              </a:ext>
            </a:extLst>
          </p:cNvPr>
          <p:cNvSpPr/>
          <p:nvPr/>
        </p:nvSpPr>
        <p:spPr>
          <a:xfrm>
            <a:off x="8402053" y="2683043"/>
            <a:ext cx="3789947" cy="41749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425581-C7B6-4F49-9B2F-0F62734DC2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77" t="42461"/>
          <a:stretch/>
        </p:blipFill>
        <p:spPr>
          <a:xfrm>
            <a:off x="10195683" y="6355758"/>
            <a:ext cx="1722423" cy="379101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D1DBBF6B-6546-3701-FF95-77A42C696E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908288"/>
            <a:ext cx="10515600" cy="49188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12CC37F-3838-A1DD-3AEE-8C854A082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0987"/>
            <a:ext cx="10515600" cy="6524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76392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95368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58C8C-4E64-B3EC-85CB-6EEDC7979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C6EFA5-CFCC-8F0B-F41D-CCA80D6F3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CEE6DE-9A54-130F-7877-375B1B0AFC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46221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084675ED-0869-44BC-B466-66E74678B1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E6B6D88-32ED-6A04-B4AC-EA01E138B5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7049" y="1649358"/>
            <a:ext cx="6119976" cy="11461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5EB5207-65C6-BEC7-F760-7D78C546A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049" y="876300"/>
            <a:ext cx="7252029" cy="77305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433291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83A0A85D-9B45-91D1-2580-6FA6A782A2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E3F21E-60BA-8FB7-A141-CC107E5633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7890" y="241737"/>
            <a:ext cx="7231118" cy="1266879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08FA62-DB85-C8B8-D60F-C4CF5C77A5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26069" y="1508617"/>
            <a:ext cx="4834760" cy="84570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 descr="A black and white image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E10D22F8-AD08-B4EA-F3DE-9B3A4334B5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864" y="6232634"/>
            <a:ext cx="1498056" cy="42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0017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99DC4C4-9F0D-3C82-11FB-9E3E905BE20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68688" y="0"/>
            <a:ext cx="8723312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E6B6D88-32ED-6A04-B4AC-EA01E138B5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7049" y="1649358"/>
            <a:ext cx="3825875" cy="11461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21520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 with low confidence">
            <a:extLst>
              <a:ext uri="{FF2B5EF4-FFF2-40B4-BE49-F238E27FC236}">
                <a16:creationId xmlns:a16="http://schemas.microsoft.com/office/drawing/2014/main" id="{60C0F39D-6F3D-405E-278B-5EF6A8055E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D493E53-E9F7-C70F-867B-9871FFB2A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24174"/>
            <a:ext cx="10515600" cy="100965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2" name="Picture 1" descr="A black and white image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0C4B28D2-A418-C4E8-DD14-4F02292E5E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864" y="6232634"/>
            <a:ext cx="1498056" cy="42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3071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C422B47E-85D1-2331-4C94-3EEC29C4FD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220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225E7C0E-DB82-D1AB-4D9D-EEFB0D43DB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529"/>
          <a:stretch/>
        </p:blipFill>
        <p:spPr>
          <a:xfrm>
            <a:off x="0" y="0"/>
            <a:ext cx="5178056" cy="6858000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99DC4C4-9F0D-3C82-11FB-9E3E905BE20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78056" y="0"/>
            <a:ext cx="7013944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E6B6D88-32ED-6A04-B4AC-EA01E138B5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7049" y="1649358"/>
            <a:ext cx="3825875" cy="11461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9111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4BE49-E588-8CBC-A2DD-FD68804C8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A05364-8FC8-1379-7407-896654A2D8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427893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084675ED-0869-44BC-B466-66E74678B1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E6B6D88-32ED-6A04-B4AC-EA01E138B5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7049" y="1649358"/>
            <a:ext cx="6119976" cy="11461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5EB5207-65C6-BEC7-F760-7D78C546A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049" y="876300"/>
            <a:ext cx="7252029" cy="77305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01955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21607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A80AECB-F586-44A0-B76B-BD4FB696492E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414933" y="6492876"/>
            <a:ext cx="2743200" cy="365125"/>
          </a:xfrm>
          <a:prstGeom prst="rect">
            <a:avLst/>
          </a:prstGeom>
        </p:spPr>
        <p:txBody>
          <a:bodyPr/>
          <a:lstStyle/>
          <a:p>
            <a:fld id="{8F9368C7-1EAB-425B-8C52-093021805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3323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- copy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05598" y="1129553"/>
            <a:ext cx="10078613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1" i="0" u="none" strike="noStrike" kern="1200" cap="none" spc="0" normalizeH="0" baseline="0">
                <a:ln>
                  <a:noFill/>
                </a:ln>
                <a:solidFill>
                  <a:srgbClr val="053971"/>
                </a:solidFill>
                <a:effectLst/>
                <a:uLnTx/>
                <a:uFillTx/>
                <a:latin typeface="Arial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05597" y="301569"/>
            <a:ext cx="11407520" cy="82798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9002821" y="652738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53971"/>
                </a:solidFill>
              </a:defRPr>
            </a:lvl1pPr>
          </a:lstStyle>
          <a:p>
            <a:fld id="{70FB1C2B-293B-42D4-A304-2B2A7275773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40796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3C062-1F14-27AC-2FC3-745FC760E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7100"/>
            <a:ext cx="10515600" cy="76358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4B0D6-5F55-83DE-B92E-624F260260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F5539A-0451-D91F-165B-8DB62E438E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6557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964DC-3EA7-F2F4-FF2B-A2E72CB1B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4400"/>
            <a:ext cx="10515600" cy="77628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DEAF7E-D399-2461-92B7-F6C4007DB5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8030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1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+mn-lt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3429001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+mn-lt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B8FFD5D-85B5-81A7-F663-DF4A52ED0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7640" y="365125"/>
            <a:ext cx="4606159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680989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3C062-1F14-27AC-2FC3-745FC760E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7100"/>
            <a:ext cx="10515600" cy="76358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4B0D6-5F55-83DE-B92E-624F260260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F5539A-0451-D91F-165B-8DB62E438E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2544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85391-796B-CE74-288B-8B9292202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8525"/>
            <a:ext cx="10515600" cy="76809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96635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74E9DBA-1153-BEB1-96D9-8B34AEAE9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9075"/>
            <a:ext cx="10515600" cy="77628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29372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85391-796B-CE74-288B-8B9292202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8525"/>
            <a:ext cx="10515600" cy="76809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5FA4CD-5ADA-62E5-BDB8-87F47ACA9B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717913"/>
            <a:ext cx="10515600" cy="49188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529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image" Target="../media/image4.jpe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4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62CE03E-CE71-BCA6-40D8-297DDABE63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640" y="118940"/>
            <a:ext cx="10424160" cy="8616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D34950-9EEE-EFDF-0CB5-EB085B9176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560" y="6019060"/>
            <a:ext cx="8894197" cy="55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826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9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D3E5259-B975-36C0-837E-386F6A9305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1585" y="3299705"/>
            <a:ext cx="3460415" cy="35582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1A0371-2F27-9301-FC4E-FE281D7B9A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77" t="42461"/>
          <a:stretch/>
        </p:blipFill>
        <p:spPr>
          <a:xfrm>
            <a:off x="10195683" y="6355758"/>
            <a:ext cx="1722423" cy="37910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F44446-BF55-5E39-93DB-3E2219768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4370"/>
            <a:ext cx="10515600" cy="652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0A0750-9154-B370-F4C1-0B63DD182C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7012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9" r:id="rId3"/>
    <p:sldLayoutId id="2147483652" r:id="rId4"/>
    <p:sldLayoutId id="2147483654" r:id="rId5"/>
    <p:sldLayoutId id="2147483693" r:id="rId6"/>
    <p:sldLayoutId id="2147483679" r:id="rId7"/>
    <p:sldLayoutId id="2147483660" r:id="rId8"/>
    <p:sldLayoutId id="2147483655" r:id="rId9"/>
    <p:sldLayoutId id="2147483656" r:id="rId10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D3E5259-B975-36C0-837E-386F6A9305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058" b="-6876"/>
          <a:stretch/>
        </p:blipFill>
        <p:spPr>
          <a:xfrm>
            <a:off x="0" y="8377"/>
            <a:ext cx="1232451" cy="12770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1A0371-2F27-9301-FC4E-FE281D7B9A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77" t="42461"/>
          <a:stretch/>
        </p:blipFill>
        <p:spPr>
          <a:xfrm>
            <a:off x="10195683" y="6355758"/>
            <a:ext cx="1722423" cy="37910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F44446-BF55-5E39-93DB-3E2219768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4370"/>
            <a:ext cx="10515600" cy="652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0A0750-9154-B370-F4C1-0B63DD182C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1713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91" r:id="rId3"/>
    <p:sldLayoutId id="2147483683" r:id="rId4"/>
    <p:sldLayoutId id="2147483684" r:id="rId5"/>
    <p:sldLayoutId id="2147483685" r:id="rId6"/>
    <p:sldLayoutId id="2147483692" r:id="rId7"/>
    <p:sldLayoutId id="2147483686" r:id="rId8"/>
    <p:sldLayoutId id="2147483687" r:id="rId9"/>
    <p:sldLayoutId id="2147483688" r:id="rId10"/>
    <p:sldLayoutId id="2147483689" r:id="rId11"/>
    <p:sldLayoutId id="2147483700" r:id="rId1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D26B1C-804D-7CB1-9B4E-337869F93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E4AC3B-7A5A-BA1F-9229-F090C4435D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7752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4" r:id="rId2"/>
    <p:sldLayoutId id="2147483696" r:id="rId3"/>
    <p:sldLayoutId id="2147483695" r:id="rId4"/>
    <p:sldLayoutId id="2147483678" r:id="rId5"/>
    <p:sldLayoutId id="2147483676" r:id="rId6"/>
    <p:sldLayoutId id="2147483697" r:id="rId7"/>
    <p:sldLayoutId id="2147483698" r:id="rId8"/>
    <p:sldLayoutId id="2147483699" r:id="rId9"/>
    <p:sldLayoutId id="2147483701" r:id="rId10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fhwa.dot.gov/lowcarbon/funding.cfm" TargetMode="External"/><Relationship Id="rId1" Type="http://schemas.openxmlformats.org/officeDocument/2006/relationships/slideLayout" Target="../slideLayouts/slideLayout3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28.jpe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6.xml"/><Relationship Id="rId5" Type="http://schemas.openxmlformats.org/officeDocument/2006/relationships/hyperlink" Target="mailto:slopez@ncenet.com" TargetMode="External"/><Relationship Id="rId4" Type="http://schemas.openxmlformats.org/officeDocument/2006/relationships/hyperlink" Target="mailto:ksenn@ncenet.com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D7970E7-B002-FDFB-E876-E9D82E076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282" y="2515969"/>
            <a:ext cx="8686800" cy="1325563"/>
          </a:xfrm>
        </p:spPr>
        <p:txBody>
          <a:bodyPr/>
          <a:lstStyle/>
          <a:p>
            <a:r>
              <a:rPr lang="en-US" dirty="0"/>
              <a:t>Reduced Carbon Concrete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E3F9941-25BF-37EC-6679-65D2FF449E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Kevin Senn, PE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DF62C9-BDCA-0E2A-2314-47E69842BE75}"/>
              </a:ext>
            </a:extLst>
          </p:cNvPr>
          <p:cNvSpPr txBox="1"/>
          <p:nvPr/>
        </p:nvSpPr>
        <p:spPr>
          <a:xfrm>
            <a:off x="3525456" y="4164697"/>
            <a:ext cx="40204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2024 Nevada Transportation Conference</a:t>
            </a:r>
          </a:p>
          <a:p>
            <a:pPr algn="ctr"/>
            <a:r>
              <a:rPr lang="en-US" dirty="0"/>
              <a:t>May 7, 2024</a:t>
            </a:r>
          </a:p>
        </p:txBody>
      </p:sp>
    </p:spTree>
    <p:extLst>
      <p:ext uri="{BB962C8B-B14F-4D97-AF65-F5344CB8AC3E}">
        <p14:creationId xmlns:p14="http://schemas.microsoft.com/office/powerpoint/2010/main" val="40840485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429CC-E95C-2147-4917-80BD329BD9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Quantifying </a:t>
            </a:r>
            <a:br>
              <a:rPr lang="en-US" dirty="0"/>
            </a:br>
            <a:r>
              <a:rPr lang="en-US" dirty="0"/>
              <a:t>Environmental Impact</a:t>
            </a:r>
          </a:p>
        </p:txBody>
      </p:sp>
    </p:spTree>
    <p:extLst>
      <p:ext uri="{BB962C8B-B14F-4D97-AF65-F5344CB8AC3E}">
        <p14:creationId xmlns:p14="http://schemas.microsoft.com/office/powerpoint/2010/main" val="3982719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41A19E5-371C-82D0-7BE1-77AA0256A9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8381381"/>
              </p:ext>
            </p:extLst>
          </p:nvPr>
        </p:nvGraphicFramePr>
        <p:xfrm>
          <a:off x="1828802" y="1524000"/>
          <a:ext cx="8534397" cy="45307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5" name="Arrow: Curved Up 34">
            <a:extLst>
              <a:ext uri="{FF2B5EF4-FFF2-40B4-BE49-F238E27FC236}">
                <a16:creationId xmlns:a16="http://schemas.microsoft.com/office/drawing/2014/main" id="{AD99F957-4C53-46C4-EBFB-168A2DEA8FDD}"/>
              </a:ext>
            </a:extLst>
          </p:cNvPr>
          <p:cNvSpPr/>
          <p:nvPr/>
        </p:nvSpPr>
        <p:spPr>
          <a:xfrm flipH="1">
            <a:off x="4190999" y="4271211"/>
            <a:ext cx="5486398" cy="550991"/>
          </a:xfrm>
          <a:prstGeom prst="curvedUp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C865D1-D9E7-ADE8-FA61-0A19F52EA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1" y="990860"/>
            <a:ext cx="7848599" cy="650618"/>
          </a:xfrm>
        </p:spPr>
        <p:txBody>
          <a:bodyPr>
            <a:normAutofit fontScale="90000"/>
          </a:bodyPr>
          <a:lstStyle/>
          <a:p>
            <a:r>
              <a:rPr lang="en-US" dirty="0"/>
              <a:t>Environmental Life Cycle Assessment (</a:t>
            </a:r>
            <a:r>
              <a:rPr lang="en-US" dirty="0" err="1"/>
              <a:t>eLCA</a:t>
            </a:r>
            <a:r>
              <a:rPr lang="en-US" dirty="0"/>
              <a:t>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4564C50-4671-53EA-130F-2C17B7C15546}"/>
              </a:ext>
            </a:extLst>
          </p:cNvPr>
          <p:cNvGrpSpPr/>
          <p:nvPr/>
        </p:nvGrpSpPr>
        <p:grpSpPr>
          <a:xfrm>
            <a:off x="1981200" y="2174618"/>
            <a:ext cx="1219200" cy="1101982"/>
            <a:chOff x="457200" y="2174618"/>
            <a:chExt cx="1219200" cy="1101982"/>
          </a:xfrm>
        </p:grpSpPr>
        <p:sp>
          <p:nvSpPr>
            <p:cNvPr id="5" name="Arrow: Down 4">
              <a:extLst>
                <a:ext uri="{FF2B5EF4-FFF2-40B4-BE49-F238E27FC236}">
                  <a16:creationId xmlns:a16="http://schemas.microsoft.com/office/drawing/2014/main" id="{8DDA3293-13B7-A1B8-6371-CA27F87763E4}"/>
                </a:ext>
              </a:extLst>
            </p:cNvPr>
            <p:cNvSpPr/>
            <p:nvPr/>
          </p:nvSpPr>
          <p:spPr>
            <a:xfrm>
              <a:off x="457200" y="2174618"/>
              <a:ext cx="1219200" cy="1101982"/>
            </a:xfrm>
            <a:prstGeom prst="downArrow">
              <a:avLst>
                <a:gd name="adj1" fmla="val 50000"/>
                <a:gd name="adj2" fmla="val 5000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9215F01-8BB1-F391-ACB4-0CACC47BD33C}"/>
                </a:ext>
              </a:extLst>
            </p:cNvPr>
            <p:cNvSpPr txBox="1"/>
            <p:nvPr/>
          </p:nvSpPr>
          <p:spPr>
            <a:xfrm>
              <a:off x="762000" y="2476541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Verdana" panose="020B0604030504040204" pitchFamily="34" charset="0"/>
                  <a:ea typeface="Verdana" panose="020B0604030504040204" pitchFamily="34" charset="0"/>
                </a:rPr>
                <a:t>M,E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E5B1C18-C352-2A72-A824-FE76FFBEEA92}"/>
              </a:ext>
            </a:extLst>
          </p:cNvPr>
          <p:cNvGrpSpPr/>
          <p:nvPr/>
        </p:nvGrpSpPr>
        <p:grpSpPr>
          <a:xfrm>
            <a:off x="3657600" y="2174618"/>
            <a:ext cx="1219200" cy="1101982"/>
            <a:chOff x="457200" y="2174618"/>
            <a:chExt cx="1219200" cy="1101982"/>
          </a:xfrm>
        </p:grpSpPr>
        <p:sp>
          <p:nvSpPr>
            <p:cNvPr id="9" name="Arrow: Down 8">
              <a:extLst>
                <a:ext uri="{FF2B5EF4-FFF2-40B4-BE49-F238E27FC236}">
                  <a16:creationId xmlns:a16="http://schemas.microsoft.com/office/drawing/2014/main" id="{7583F2B4-2C5A-D389-022F-7F85C8EAB3BA}"/>
                </a:ext>
              </a:extLst>
            </p:cNvPr>
            <p:cNvSpPr/>
            <p:nvPr/>
          </p:nvSpPr>
          <p:spPr>
            <a:xfrm>
              <a:off x="457200" y="2174618"/>
              <a:ext cx="1219200" cy="1101982"/>
            </a:xfrm>
            <a:prstGeom prst="downArrow">
              <a:avLst>
                <a:gd name="adj1" fmla="val 50000"/>
                <a:gd name="adj2" fmla="val 5000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F343C2D-7396-F7B5-25B2-360619A1C145}"/>
                </a:ext>
              </a:extLst>
            </p:cNvPr>
            <p:cNvSpPr txBox="1"/>
            <p:nvPr/>
          </p:nvSpPr>
          <p:spPr>
            <a:xfrm>
              <a:off x="762000" y="2476541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Verdana" panose="020B0604030504040204" pitchFamily="34" charset="0"/>
                  <a:ea typeface="Verdana" panose="020B0604030504040204" pitchFamily="34" charset="0"/>
                </a:rPr>
                <a:t>M,E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E0AF70D-28CB-4022-957B-E0C3D4A57F54}"/>
              </a:ext>
            </a:extLst>
          </p:cNvPr>
          <p:cNvGrpSpPr/>
          <p:nvPr/>
        </p:nvGrpSpPr>
        <p:grpSpPr>
          <a:xfrm>
            <a:off x="5486399" y="2170240"/>
            <a:ext cx="1219200" cy="1101982"/>
            <a:chOff x="457200" y="2149731"/>
            <a:chExt cx="1219200" cy="1101982"/>
          </a:xfrm>
        </p:grpSpPr>
        <p:sp>
          <p:nvSpPr>
            <p:cNvPr id="12" name="Arrow: Down 11">
              <a:extLst>
                <a:ext uri="{FF2B5EF4-FFF2-40B4-BE49-F238E27FC236}">
                  <a16:creationId xmlns:a16="http://schemas.microsoft.com/office/drawing/2014/main" id="{CECFBD82-1E99-D50C-5F2E-B62F0CEAAFFF}"/>
                </a:ext>
              </a:extLst>
            </p:cNvPr>
            <p:cNvSpPr/>
            <p:nvPr/>
          </p:nvSpPr>
          <p:spPr>
            <a:xfrm>
              <a:off x="457200" y="2149731"/>
              <a:ext cx="1219200" cy="1101982"/>
            </a:xfrm>
            <a:prstGeom prst="downArrow">
              <a:avLst>
                <a:gd name="adj1" fmla="val 50000"/>
                <a:gd name="adj2" fmla="val 5000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E5CDE7E-4A50-68C8-FC87-9D74FAA86EA0}"/>
                </a:ext>
              </a:extLst>
            </p:cNvPr>
            <p:cNvSpPr txBox="1"/>
            <p:nvPr/>
          </p:nvSpPr>
          <p:spPr>
            <a:xfrm>
              <a:off x="762000" y="2476541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Verdana" panose="020B0604030504040204" pitchFamily="34" charset="0"/>
                  <a:ea typeface="Verdana" panose="020B0604030504040204" pitchFamily="34" charset="0"/>
                </a:rPr>
                <a:t>M,E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CD66A9F-9C8D-F406-1F86-2A7AB88D33CC}"/>
              </a:ext>
            </a:extLst>
          </p:cNvPr>
          <p:cNvGrpSpPr/>
          <p:nvPr/>
        </p:nvGrpSpPr>
        <p:grpSpPr>
          <a:xfrm>
            <a:off x="7232513" y="2174618"/>
            <a:ext cx="1219200" cy="1101982"/>
            <a:chOff x="457200" y="2174618"/>
            <a:chExt cx="1219200" cy="1101982"/>
          </a:xfrm>
        </p:grpSpPr>
        <p:sp>
          <p:nvSpPr>
            <p:cNvPr id="15" name="Arrow: Down 14">
              <a:extLst>
                <a:ext uri="{FF2B5EF4-FFF2-40B4-BE49-F238E27FC236}">
                  <a16:creationId xmlns:a16="http://schemas.microsoft.com/office/drawing/2014/main" id="{DB449429-0EB8-B1B6-C94A-63D8C8C4221E}"/>
                </a:ext>
              </a:extLst>
            </p:cNvPr>
            <p:cNvSpPr/>
            <p:nvPr/>
          </p:nvSpPr>
          <p:spPr>
            <a:xfrm>
              <a:off x="457200" y="2174618"/>
              <a:ext cx="1219200" cy="1101982"/>
            </a:xfrm>
            <a:prstGeom prst="downArrow">
              <a:avLst>
                <a:gd name="adj1" fmla="val 50000"/>
                <a:gd name="adj2" fmla="val 5000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0BD3F1E-DA57-41F4-163F-7F9644848017}"/>
                </a:ext>
              </a:extLst>
            </p:cNvPr>
            <p:cNvSpPr txBox="1"/>
            <p:nvPr/>
          </p:nvSpPr>
          <p:spPr>
            <a:xfrm>
              <a:off x="762000" y="2476541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Verdana" panose="020B0604030504040204" pitchFamily="34" charset="0"/>
                  <a:ea typeface="Verdana" panose="020B0604030504040204" pitchFamily="34" charset="0"/>
                </a:rPr>
                <a:t>M,E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FDE93E9-1CA1-FCBD-D1D8-40B9000DBF12}"/>
              </a:ext>
            </a:extLst>
          </p:cNvPr>
          <p:cNvGrpSpPr/>
          <p:nvPr/>
        </p:nvGrpSpPr>
        <p:grpSpPr>
          <a:xfrm>
            <a:off x="8978627" y="2170808"/>
            <a:ext cx="1219200" cy="1101982"/>
            <a:chOff x="457200" y="2174618"/>
            <a:chExt cx="1219200" cy="1101982"/>
          </a:xfrm>
        </p:grpSpPr>
        <p:sp>
          <p:nvSpPr>
            <p:cNvPr id="18" name="Arrow: Down 17">
              <a:extLst>
                <a:ext uri="{FF2B5EF4-FFF2-40B4-BE49-F238E27FC236}">
                  <a16:creationId xmlns:a16="http://schemas.microsoft.com/office/drawing/2014/main" id="{8061E0C7-7818-F3C4-CC68-70B9BDE04A71}"/>
                </a:ext>
              </a:extLst>
            </p:cNvPr>
            <p:cNvSpPr/>
            <p:nvPr/>
          </p:nvSpPr>
          <p:spPr>
            <a:xfrm>
              <a:off x="457200" y="2174618"/>
              <a:ext cx="1219200" cy="1101982"/>
            </a:xfrm>
            <a:prstGeom prst="downArrow">
              <a:avLst>
                <a:gd name="adj1" fmla="val 50000"/>
                <a:gd name="adj2" fmla="val 5000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7DF4C12-A2DF-DAA3-1261-370A61FC62C5}"/>
                </a:ext>
              </a:extLst>
            </p:cNvPr>
            <p:cNvSpPr txBox="1"/>
            <p:nvPr/>
          </p:nvSpPr>
          <p:spPr>
            <a:xfrm>
              <a:off x="762000" y="2476541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Verdana" panose="020B0604030504040204" pitchFamily="34" charset="0"/>
                  <a:ea typeface="Verdana" panose="020B0604030504040204" pitchFamily="34" charset="0"/>
                </a:rPr>
                <a:t>M,E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CBE2A03-5428-5D70-54DC-24C2E5070C2B}"/>
              </a:ext>
            </a:extLst>
          </p:cNvPr>
          <p:cNvGrpSpPr/>
          <p:nvPr/>
        </p:nvGrpSpPr>
        <p:grpSpPr>
          <a:xfrm>
            <a:off x="1994917" y="4269023"/>
            <a:ext cx="1219200" cy="743912"/>
            <a:chOff x="457200" y="2174618"/>
            <a:chExt cx="1219200" cy="1101982"/>
          </a:xfrm>
        </p:grpSpPr>
        <p:sp>
          <p:nvSpPr>
            <p:cNvPr id="21" name="Arrow: Down 20">
              <a:extLst>
                <a:ext uri="{FF2B5EF4-FFF2-40B4-BE49-F238E27FC236}">
                  <a16:creationId xmlns:a16="http://schemas.microsoft.com/office/drawing/2014/main" id="{BB166EA6-BF31-5D5F-34DE-F036877163D7}"/>
                </a:ext>
              </a:extLst>
            </p:cNvPr>
            <p:cNvSpPr/>
            <p:nvPr/>
          </p:nvSpPr>
          <p:spPr>
            <a:xfrm>
              <a:off x="457200" y="2174618"/>
              <a:ext cx="1219200" cy="1101982"/>
            </a:xfrm>
            <a:prstGeom prst="downArrow">
              <a:avLst>
                <a:gd name="adj1" fmla="val 50000"/>
                <a:gd name="adj2" fmla="val 5000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D9C301A-0BF0-CB66-1F4D-5B94E005B2DA}"/>
                </a:ext>
              </a:extLst>
            </p:cNvPr>
            <p:cNvSpPr txBox="1"/>
            <p:nvPr/>
          </p:nvSpPr>
          <p:spPr>
            <a:xfrm>
              <a:off x="762000" y="2476541"/>
              <a:ext cx="609600" cy="534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Verdana" panose="020B0604030504040204" pitchFamily="34" charset="0"/>
                  <a:ea typeface="Verdana" panose="020B0604030504040204" pitchFamily="34" charset="0"/>
                </a:rPr>
                <a:t>W,P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E23E4C5-9F3D-D10D-A82B-67B9B496BD56}"/>
              </a:ext>
            </a:extLst>
          </p:cNvPr>
          <p:cNvGrpSpPr/>
          <p:nvPr/>
        </p:nvGrpSpPr>
        <p:grpSpPr>
          <a:xfrm>
            <a:off x="3733800" y="4277643"/>
            <a:ext cx="1219200" cy="1080907"/>
            <a:chOff x="457200" y="2174618"/>
            <a:chExt cx="1219200" cy="1101982"/>
          </a:xfrm>
        </p:grpSpPr>
        <p:sp>
          <p:nvSpPr>
            <p:cNvPr id="24" name="Arrow: Down 23">
              <a:extLst>
                <a:ext uri="{FF2B5EF4-FFF2-40B4-BE49-F238E27FC236}">
                  <a16:creationId xmlns:a16="http://schemas.microsoft.com/office/drawing/2014/main" id="{938557B6-B5D1-B1AB-DE45-E25CF0617197}"/>
                </a:ext>
              </a:extLst>
            </p:cNvPr>
            <p:cNvSpPr/>
            <p:nvPr/>
          </p:nvSpPr>
          <p:spPr>
            <a:xfrm>
              <a:off x="457200" y="2174618"/>
              <a:ext cx="1219200" cy="1101982"/>
            </a:xfrm>
            <a:prstGeom prst="downArrow">
              <a:avLst>
                <a:gd name="adj1" fmla="val 50000"/>
                <a:gd name="adj2" fmla="val 5000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F238959-867A-857D-0B44-482270974B6A}"/>
                </a:ext>
              </a:extLst>
            </p:cNvPr>
            <p:cNvSpPr txBox="1"/>
            <p:nvPr/>
          </p:nvSpPr>
          <p:spPr>
            <a:xfrm>
              <a:off x="762000" y="2476541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Verdana" panose="020B0604030504040204" pitchFamily="34" charset="0"/>
                  <a:ea typeface="Verdana" panose="020B0604030504040204" pitchFamily="34" charset="0"/>
                </a:rPr>
                <a:t>W,P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358F577-2539-32D2-4481-3F80574A8A91}"/>
              </a:ext>
            </a:extLst>
          </p:cNvPr>
          <p:cNvGrpSpPr/>
          <p:nvPr/>
        </p:nvGrpSpPr>
        <p:grpSpPr>
          <a:xfrm>
            <a:off x="5481536" y="4277644"/>
            <a:ext cx="1219200" cy="2023272"/>
            <a:chOff x="457200" y="2174618"/>
            <a:chExt cx="1219200" cy="1101982"/>
          </a:xfrm>
        </p:grpSpPr>
        <p:sp>
          <p:nvSpPr>
            <p:cNvPr id="27" name="Arrow: Down 26">
              <a:extLst>
                <a:ext uri="{FF2B5EF4-FFF2-40B4-BE49-F238E27FC236}">
                  <a16:creationId xmlns:a16="http://schemas.microsoft.com/office/drawing/2014/main" id="{AE367D13-16BA-333E-C51F-61FA5E89F4B1}"/>
                </a:ext>
              </a:extLst>
            </p:cNvPr>
            <p:cNvSpPr/>
            <p:nvPr/>
          </p:nvSpPr>
          <p:spPr>
            <a:xfrm>
              <a:off x="457200" y="2174618"/>
              <a:ext cx="1219200" cy="1101982"/>
            </a:xfrm>
            <a:prstGeom prst="downArrow">
              <a:avLst>
                <a:gd name="adj1" fmla="val 50000"/>
                <a:gd name="adj2" fmla="val 5000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E2CCBFB-F631-7DDB-BCCC-47F17AC1EE19}"/>
                </a:ext>
              </a:extLst>
            </p:cNvPr>
            <p:cNvSpPr txBox="1"/>
            <p:nvPr/>
          </p:nvSpPr>
          <p:spPr>
            <a:xfrm>
              <a:off x="762000" y="2476541"/>
              <a:ext cx="609600" cy="198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Verdana" panose="020B0604030504040204" pitchFamily="34" charset="0"/>
                  <a:ea typeface="Verdana" panose="020B0604030504040204" pitchFamily="34" charset="0"/>
                </a:rPr>
                <a:t>W,P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F42ACBC-C252-CEB4-45A6-653675C424BC}"/>
              </a:ext>
            </a:extLst>
          </p:cNvPr>
          <p:cNvGrpSpPr/>
          <p:nvPr/>
        </p:nvGrpSpPr>
        <p:grpSpPr>
          <a:xfrm>
            <a:off x="7239000" y="4277644"/>
            <a:ext cx="1219200" cy="2046955"/>
            <a:chOff x="457200" y="2174618"/>
            <a:chExt cx="1219200" cy="1101982"/>
          </a:xfrm>
        </p:grpSpPr>
        <p:sp>
          <p:nvSpPr>
            <p:cNvPr id="30" name="Arrow: Down 29">
              <a:extLst>
                <a:ext uri="{FF2B5EF4-FFF2-40B4-BE49-F238E27FC236}">
                  <a16:creationId xmlns:a16="http://schemas.microsoft.com/office/drawing/2014/main" id="{F348D8F0-0FBA-B464-7F8F-631F3A43F244}"/>
                </a:ext>
              </a:extLst>
            </p:cNvPr>
            <p:cNvSpPr/>
            <p:nvPr/>
          </p:nvSpPr>
          <p:spPr>
            <a:xfrm>
              <a:off x="457200" y="2174618"/>
              <a:ext cx="1219200" cy="1101982"/>
            </a:xfrm>
            <a:prstGeom prst="downArrow">
              <a:avLst>
                <a:gd name="adj1" fmla="val 50000"/>
                <a:gd name="adj2" fmla="val 5000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5FAC66F-0C0E-342B-0419-F87B4792C625}"/>
                </a:ext>
              </a:extLst>
            </p:cNvPr>
            <p:cNvSpPr txBox="1"/>
            <p:nvPr/>
          </p:nvSpPr>
          <p:spPr>
            <a:xfrm>
              <a:off x="762000" y="2476541"/>
              <a:ext cx="609600" cy="196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Verdana" panose="020B0604030504040204" pitchFamily="34" charset="0"/>
                  <a:ea typeface="Verdana" panose="020B0604030504040204" pitchFamily="34" charset="0"/>
                </a:rPr>
                <a:t>W,P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02A8B31-26DB-9415-5A3D-A38025C8E11D}"/>
              </a:ext>
            </a:extLst>
          </p:cNvPr>
          <p:cNvGrpSpPr/>
          <p:nvPr/>
        </p:nvGrpSpPr>
        <p:grpSpPr>
          <a:xfrm>
            <a:off x="8996464" y="4271210"/>
            <a:ext cx="1219200" cy="1101982"/>
            <a:chOff x="457200" y="2174618"/>
            <a:chExt cx="1219200" cy="1101982"/>
          </a:xfrm>
        </p:grpSpPr>
        <p:sp>
          <p:nvSpPr>
            <p:cNvPr id="33" name="Arrow: Down 32">
              <a:extLst>
                <a:ext uri="{FF2B5EF4-FFF2-40B4-BE49-F238E27FC236}">
                  <a16:creationId xmlns:a16="http://schemas.microsoft.com/office/drawing/2014/main" id="{84A24500-292F-E52F-BF34-7709380BAA10}"/>
                </a:ext>
              </a:extLst>
            </p:cNvPr>
            <p:cNvSpPr/>
            <p:nvPr/>
          </p:nvSpPr>
          <p:spPr>
            <a:xfrm>
              <a:off x="457200" y="2174618"/>
              <a:ext cx="1219200" cy="1101982"/>
            </a:xfrm>
            <a:prstGeom prst="downArrow">
              <a:avLst>
                <a:gd name="adj1" fmla="val 50000"/>
                <a:gd name="adj2" fmla="val 5000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BC48613-A139-BB3F-5D23-854CA08E652E}"/>
                </a:ext>
              </a:extLst>
            </p:cNvPr>
            <p:cNvSpPr txBox="1"/>
            <p:nvPr/>
          </p:nvSpPr>
          <p:spPr>
            <a:xfrm>
              <a:off x="762000" y="2476541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Verdana" panose="020B0604030504040204" pitchFamily="34" charset="0"/>
                  <a:ea typeface="Verdana" panose="020B0604030504040204" pitchFamily="34" charset="0"/>
                </a:rPr>
                <a:t>W,P</a:t>
              </a:r>
            </a:p>
          </p:txBody>
        </p:sp>
      </p:grpSp>
      <p:sp>
        <p:nvSpPr>
          <p:cNvPr id="36" name="Arrow: Curved Up 35">
            <a:extLst>
              <a:ext uri="{FF2B5EF4-FFF2-40B4-BE49-F238E27FC236}">
                <a16:creationId xmlns:a16="http://schemas.microsoft.com/office/drawing/2014/main" id="{40A9D94B-9A92-1242-0743-0BD9130344C6}"/>
              </a:ext>
            </a:extLst>
          </p:cNvPr>
          <p:cNvSpPr/>
          <p:nvPr/>
        </p:nvSpPr>
        <p:spPr>
          <a:xfrm flipH="1">
            <a:off x="5943600" y="4288460"/>
            <a:ext cx="3733797" cy="550991"/>
          </a:xfrm>
          <a:prstGeom prst="curvedUp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Arrow: Curved Up 36">
            <a:extLst>
              <a:ext uri="{FF2B5EF4-FFF2-40B4-BE49-F238E27FC236}">
                <a16:creationId xmlns:a16="http://schemas.microsoft.com/office/drawing/2014/main" id="{FEEB7186-2F14-D448-076B-37F6E397A46E}"/>
              </a:ext>
            </a:extLst>
          </p:cNvPr>
          <p:cNvSpPr/>
          <p:nvPr/>
        </p:nvSpPr>
        <p:spPr>
          <a:xfrm flipH="1">
            <a:off x="7696200" y="4277647"/>
            <a:ext cx="1981197" cy="550991"/>
          </a:xfrm>
          <a:prstGeom prst="curvedUp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8" name="Arrow: Curved Up 37">
            <a:extLst>
              <a:ext uri="{FF2B5EF4-FFF2-40B4-BE49-F238E27FC236}">
                <a16:creationId xmlns:a16="http://schemas.microsoft.com/office/drawing/2014/main" id="{0FC18656-3712-DE61-30C7-5605E45916AB}"/>
              </a:ext>
            </a:extLst>
          </p:cNvPr>
          <p:cNvSpPr/>
          <p:nvPr/>
        </p:nvSpPr>
        <p:spPr>
          <a:xfrm>
            <a:off x="9534728" y="4269023"/>
            <a:ext cx="1133270" cy="455378"/>
          </a:xfrm>
          <a:prstGeom prst="curvedUp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86CC015-ABE3-6F22-4A31-83B95C9BB3F8}"/>
              </a:ext>
            </a:extLst>
          </p:cNvPr>
          <p:cNvSpPr txBox="1"/>
          <p:nvPr/>
        </p:nvSpPr>
        <p:spPr>
          <a:xfrm>
            <a:off x="4832912" y="4363325"/>
            <a:ext cx="7296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Recycle</a:t>
            </a:r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E67D0B6-1700-30E6-7B71-175C339126CE}"/>
              </a:ext>
            </a:extLst>
          </p:cNvPr>
          <p:cNvSpPr txBox="1"/>
          <p:nvPr/>
        </p:nvSpPr>
        <p:spPr>
          <a:xfrm>
            <a:off x="6400799" y="4394775"/>
            <a:ext cx="1233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Remanufacture</a:t>
            </a:r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FDACC6B-0ABB-C418-6BD6-93A5EABCD6A5}"/>
              </a:ext>
            </a:extLst>
          </p:cNvPr>
          <p:cNvSpPr txBox="1"/>
          <p:nvPr/>
        </p:nvSpPr>
        <p:spPr>
          <a:xfrm>
            <a:off x="8178869" y="4354936"/>
            <a:ext cx="6270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Reuse</a:t>
            </a:r>
            <a:endParaRPr lang="en-US" sz="16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93C6261-2891-82F5-7DE0-1A732B67CDC8}"/>
              </a:ext>
            </a:extLst>
          </p:cNvPr>
          <p:cNvSpPr txBox="1"/>
          <p:nvPr/>
        </p:nvSpPr>
        <p:spPr>
          <a:xfrm>
            <a:off x="9850820" y="4363325"/>
            <a:ext cx="729687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Recycle</a:t>
            </a:r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1B85B2B-3194-5C35-E73C-1EEC4F15CD37}"/>
              </a:ext>
            </a:extLst>
          </p:cNvPr>
          <p:cNvSpPr txBox="1"/>
          <p:nvPr/>
        </p:nvSpPr>
        <p:spPr>
          <a:xfrm>
            <a:off x="3292977" y="3068134"/>
            <a:ext cx="3417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T</a:t>
            </a:r>
            <a:endParaRPr lang="en-US" sz="28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1559C32-0ABF-1C00-C365-B7B1E440D65D}"/>
              </a:ext>
            </a:extLst>
          </p:cNvPr>
          <p:cNvSpPr txBox="1"/>
          <p:nvPr/>
        </p:nvSpPr>
        <p:spPr>
          <a:xfrm>
            <a:off x="5024499" y="3063270"/>
            <a:ext cx="3417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T</a:t>
            </a:r>
            <a:endParaRPr lang="en-US" sz="28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B817994-C088-418B-0530-B782A25FC4CA}"/>
              </a:ext>
            </a:extLst>
          </p:cNvPr>
          <p:cNvSpPr txBox="1"/>
          <p:nvPr/>
        </p:nvSpPr>
        <p:spPr>
          <a:xfrm>
            <a:off x="6811956" y="3073187"/>
            <a:ext cx="3417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T</a:t>
            </a:r>
            <a:endParaRPr lang="en-US" sz="28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8935EF2-7279-B1CD-E5E6-62550955FCA0}"/>
              </a:ext>
            </a:extLst>
          </p:cNvPr>
          <p:cNvSpPr txBox="1"/>
          <p:nvPr/>
        </p:nvSpPr>
        <p:spPr>
          <a:xfrm>
            <a:off x="8557263" y="3073187"/>
            <a:ext cx="3417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T</a:t>
            </a:r>
            <a:endParaRPr lang="en-US" sz="28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E049F25-E688-9BAC-F0E7-2B1AFDD0E610}"/>
              </a:ext>
            </a:extLst>
          </p:cNvPr>
          <p:cNvSpPr txBox="1"/>
          <p:nvPr/>
        </p:nvSpPr>
        <p:spPr>
          <a:xfrm>
            <a:off x="338037" y="4927824"/>
            <a:ext cx="1828800" cy="1464231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M = Materials</a:t>
            </a:r>
          </a:p>
          <a:p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E = Energy</a:t>
            </a:r>
          </a:p>
          <a:p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W = Waste</a:t>
            </a:r>
          </a:p>
          <a:p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P = Pollution</a:t>
            </a:r>
          </a:p>
          <a:p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T = Transport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70423A6-9E87-A42C-3CE6-66E11666AC37}"/>
              </a:ext>
            </a:extLst>
          </p:cNvPr>
          <p:cNvSpPr txBox="1"/>
          <p:nvPr/>
        </p:nvSpPr>
        <p:spPr>
          <a:xfrm>
            <a:off x="8977883" y="5654128"/>
            <a:ext cx="1981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From: </a:t>
            </a:r>
            <a:r>
              <a:rPr lang="en-US" sz="1200" dirty="0"/>
              <a:t>Kendall et al.</a:t>
            </a:r>
            <a:r>
              <a:rPr lang="en-US" sz="1200" i="1" dirty="0"/>
              <a:t>, 2012</a:t>
            </a:r>
          </a:p>
        </p:txBody>
      </p:sp>
    </p:spTree>
    <p:extLst>
      <p:ext uri="{BB962C8B-B14F-4D97-AF65-F5344CB8AC3E}">
        <p14:creationId xmlns:p14="http://schemas.microsoft.com/office/powerpoint/2010/main" val="34789027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Development of  Environmental Product Declarations (EPDs)</a:t>
            </a:r>
            <a:endParaRPr lang="en-US" sz="3200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347200" y="6527800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9680539-F924-41E0-9396-22810D2A395C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  <p:grpSp>
        <p:nvGrpSpPr>
          <p:cNvPr id="11" name="Group 10"/>
          <p:cNvGrpSpPr/>
          <p:nvPr/>
        </p:nvGrpSpPr>
        <p:grpSpPr>
          <a:xfrm>
            <a:off x="1524000" y="1688127"/>
            <a:ext cx="9144001" cy="1371601"/>
            <a:chOff x="0" y="979770"/>
            <a:chExt cx="9144001" cy="2011832"/>
          </a:xfrm>
        </p:grpSpPr>
        <p:sp>
          <p:nvSpPr>
            <p:cNvPr id="7" name="Rectangle 6"/>
            <p:cNvSpPr/>
            <p:nvPr/>
          </p:nvSpPr>
          <p:spPr bwMode="auto">
            <a:xfrm>
              <a:off x="3308944" y="979770"/>
              <a:ext cx="5835057" cy="2011832"/>
            </a:xfrm>
            <a:prstGeom prst="rect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Product Category Rule (PCR)</a:t>
              </a:r>
            </a:p>
            <a:p>
              <a:pPr lvl="1"/>
              <a:r>
                <a:rPr lang="en-US" i="1" dirty="0">
                  <a:solidFill>
                    <a:schemeClr val="bg1"/>
                  </a:solidFill>
                </a:rPr>
                <a:t>“Set of specific rules, requirements, and guidelines for developing Type III environmental product declarations for one or more product categories” (ISO 14025)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52400" y="1196759"/>
              <a:ext cx="3200400" cy="67715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b="1" dirty="0"/>
                <a:t>PCR: the framework</a:t>
              </a:r>
            </a:p>
          </p:txBody>
        </p:sp>
        <p:cxnSp>
          <p:nvCxnSpPr>
            <p:cNvPr id="16" name="Straight Connector 15"/>
            <p:cNvCxnSpPr>
              <a:endCxn id="7" idx="1"/>
            </p:cNvCxnSpPr>
            <p:nvPr/>
          </p:nvCxnSpPr>
          <p:spPr bwMode="auto">
            <a:xfrm flipV="1">
              <a:off x="0" y="1985687"/>
              <a:ext cx="3308944" cy="19141"/>
            </a:xfrm>
            <a:prstGeom prst="line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" name="Group 2"/>
          <p:cNvGrpSpPr/>
          <p:nvPr/>
        </p:nvGrpSpPr>
        <p:grpSpPr>
          <a:xfrm>
            <a:off x="1524000" y="3259306"/>
            <a:ext cx="9144000" cy="1471412"/>
            <a:chOff x="0" y="3129880"/>
            <a:chExt cx="9144000" cy="2158234"/>
          </a:xfrm>
        </p:grpSpPr>
        <p:sp>
          <p:nvSpPr>
            <p:cNvPr id="13" name="Rectangle 12"/>
            <p:cNvSpPr/>
            <p:nvPr/>
          </p:nvSpPr>
          <p:spPr bwMode="auto">
            <a:xfrm>
              <a:off x="3322101" y="3129880"/>
              <a:ext cx="5821899" cy="2158234"/>
            </a:xfrm>
            <a:prstGeom prst="rect">
              <a:avLst/>
            </a:prstGeom>
            <a:solidFill>
              <a:srgbClr val="92D05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lang="en-US" b="1" dirty="0">
                  <a:solidFill>
                    <a:schemeClr val="bg1">
                      <a:lumMod val="10000"/>
                    </a:schemeClr>
                  </a:solidFill>
                </a:rPr>
                <a:t>Life Cycle Assessment (LCA)</a:t>
              </a:r>
            </a:p>
            <a:p>
              <a:pPr lvl="1"/>
              <a:r>
                <a:rPr lang="en-US" i="1" dirty="0">
                  <a:solidFill>
                    <a:schemeClr val="bg1">
                      <a:lumMod val="10000"/>
                    </a:schemeClr>
                  </a:solidFill>
                </a:rPr>
                <a:t>“Compilation and evaluation of the inputs, outputs and the potential environmental impacts of a product system throughout its life cycle” (ISO 14040)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2400" y="3129880"/>
              <a:ext cx="3200400" cy="6771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b="1" dirty="0"/>
                <a:t>LCA: the analysis</a:t>
              </a:r>
            </a:p>
          </p:txBody>
        </p:sp>
        <p:cxnSp>
          <p:nvCxnSpPr>
            <p:cNvPr id="19" name="Straight Connector 18"/>
            <p:cNvCxnSpPr/>
            <p:nvPr/>
          </p:nvCxnSpPr>
          <p:spPr bwMode="auto">
            <a:xfrm>
              <a:off x="0" y="3893143"/>
              <a:ext cx="3308944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0" name="Group 9"/>
          <p:cNvGrpSpPr/>
          <p:nvPr/>
        </p:nvGrpSpPr>
        <p:grpSpPr>
          <a:xfrm>
            <a:off x="1524000" y="4940347"/>
            <a:ext cx="9144001" cy="1528463"/>
            <a:chOff x="0" y="5544069"/>
            <a:chExt cx="9144001" cy="2241915"/>
          </a:xfrm>
        </p:grpSpPr>
        <p:sp>
          <p:nvSpPr>
            <p:cNvPr id="14" name="Rectangle 13"/>
            <p:cNvSpPr/>
            <p:nvPr/>
          </p:nvSpPr>
          <p:spPr bwMode="auto">
            <a:xfrm>
              <a:off x="3328679" y="5544069"/>
              <a:ext cx="5815322" cy="224191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lang="en-US" b="1" dirty="0"/>
                <a:t>Environmental Product Declaration (EPD)</a:t>
              </a:r>
            </a:p>
            <a:p>
              <a:pPr lvl="1"/>
              <a:r>
                <a:rPr lang="en-US" i="1" dirty="0"/>
                <a:t>“Providing quantified environmental data using predetermined parameters and, where relevant, additional environmental information” (ISO 14025) as defined in a PCR which is based on LCA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6200" y="5991140"/>
              <a:ext cx="3286125" cy="6771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b="1" dirty="0"/>
                <a:t>EPD: the declaration</a:t>
              </a:r>
            </a:p>
          </p:txBody>
        </p:sp>
        <p:cxnSp>
          <p:nvCxnSpPr>
            <p:cNvPr id="20" name="Straight Connector 19"/>
            <p:cNvCxnSpPr>
              <a:endCxn id="14" idx="1"/>
            </p:cNvCxnSpPr>
            <p:nvPr/>
          </p:nvCxnSpPr>
          <p:spPr bwMode="auto">
            <a:xfrm flipV="1">
              <a:off x="0" y="6665027"/>
              <a:ext cx="3328679" cy="22421"/>
            </a:xfrm>
            <a:prstGeom prst="line">
              <a:avLst/>
            </a:prstGeom>
            <a:noFill/>
            <a:ln w="57150" cap="flat" cmpd="sng" algn="ctr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" name="TextBox 4"/>
          <p:cNvSpPr txBox="1"/>
          <p:nvPr/>
        </p:nvSpPr>
        <p:spPr>
          <a:xfrm>
            <a:off x="7924800" y="1158407"/>
            <a:ext cx="2667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Adapted from N. </a:t>
            </a:r>
            <a:r>
              <a:rPr lang="en-US" sz="1400" dirty="0" err="1"/>
              <a:t>Santero</a:t>
            </a:r>
            <a:r>
              <a:rPr lang="en-US" sz="1400" dirty="0"/>
              <a:t> by John Harvey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42577670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2045" y="775893"/>
            <a:ext cx="9652000" cy="650618"/>
          </a:xfrm>
        </p:spPr>
        <p:txBody>
          <a:bodyPr>
            <a:normAutofit fontScale="90000"/>
          </a:bodyPr>
          <a:lstStyle/>
          <a:p>
            <a:r>
              <a:rPr lang="en-US" dirty="0"/>
              <a:t>LCA is Used to Create the EPD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B391784B-3482-2E45-7229-77AC5436F3E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04800" y="1524000"/>
          <a:ext cx="7035800" cy="45794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0AC78A04-1CBC-0CF2-1942-889A6A11B7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28045" y="1426511"/>
            <a:ext cx="5981971" cy="317730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3D5D67D-AD5F-98CF-2AAD-A256058F9682}"/>
              </a:ext>
            </a:extLst>
          </p:cNvPr>
          <p:cNvSpPr/>
          <p:nvPr/>
        </p:nvSpPr>
        <p:spPr>
          <a:xfrm>
            <a:off x="6698673" y="4617167"/>
            <a:ext cx="6248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https://www.fhwa.dot.gov/pavement/sustainability/articles/environmental.cfm</a:t>
            </a:r>
          </a:p>
        </p:txBody>
      </p:sp>
    </p:spTree>
    <p:extLst>
      <p:ext uri="{BB962C8B-B14F-4D97-AF65-F5344CB8AC3E}">
        <p14:creationId xmlns:p14="http://schemas.microsoft.com/office/powerpoint/2010/main" val="28026812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CF4A2-2B97-4267-AB38-D8D099DBE6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80441" y="589210"/>
            <a:ext cx="7231118" cy="1266879"/>
          </a:xfrm>
        </p:spPr>
        <p:txBody>
          <a:bodyPr>
            <a:normAutofit fontScale="90000"/>
          </a:bodyPr>
          <a:lstStyle/>
          <a:p>
            <a:r>
              <a:rPr lang="en-US" dirty="0"/>
              <a:t>Carbon Reduction</a:t>
            </a:r>
            <a:br>
              <a:rPr lang="en-US" dirty="0"/>
            </a:br>
            <a:r>
              <a:rPr lang="en-US" dirty="0"/>
              <a:t>Strategies</a:t>
            </a:r>
          </a:p>
        </p:txBody>
      </p:sp>
    </p:spTree>
    <p:extLst>
      <p:ext uri="{BB962C8B-B14F-4D97-AF65-F5344CB8AC3E}">
        <p14:creationId xmlns:p14="http://schemas.microsoft.com/office/powerpoint/2010/main" val="10896690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35A5A-E14F-FC20-3406-7EF388D50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2040"/>
            <a:ext cx="10515600" cy="776288"/>
          </a:xfrm>
        </p:spPr>
        <p:txBody>
          <a:bodyPr/>
          <a:lstStyle/>
          <a:p>
            <a:r>
              <a:rPr lang="en-US" dirty="0"/>
              <a:t>CP Tech Center’s Interim Guide, March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D6FD2-6CF9-DDF0-7B21-FBB987C4E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17989"/>
            <a:ext cx="5708073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5 Strategies: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Target the cementitious binder.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Target the concrete mixture to optimize binder content.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Reduce the cradle-to-gate embodied carbon emissions of aggregates.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Target mixture performance requirements.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Consider other factors.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55F7AD-97A2-BEB9-94A1-5DC79EB0B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763" y="1690688"/>
            <a:ext cx="4066068" cy="506172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705407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5F6DC-E06F-9F71-18CD-06400B2F7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2040"/>
            <a:ext cx="10515600" cy="776288"/>
          </a:xfrm>
        </p:spPr>
        <p:txBody>
          <a:bodyPr/>
          <a:lstStyle/>
          <a:p>
            <a:r>
              <a:rPr lang="en-US" dirty="0"/>
              <a:t>Target the Cementitious Binder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A0121E-1388-D65F-EC24-5B17A8392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364" y="1690686"/>
            <a:ext cx="5507182" cy="4857896"/>
          </a:xfrm>
        </p:spPr>
        <p:txBody>
          <a:bodyPr>
            <a:norm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Calibri (body)"/>
              </a:rPr>
              <a:t>Reduce amount of Portland Cement Clinker </a:t>
            </a:r>
          </a:p>
          <a:p>
            <a:pPr lvl="1" fontAlgn="base"/>
            <a:r>
              <a:rPr lang="en-US" sz="1800" dirty="0">
                <a:solidFill>
                  <a:srgbClr val="000000"/>
                </a:solidFill>
                <a:latin typeface="Calibri (body)"/>
              </a:rPr>
              <a:t>Type IL Portland-Limestone Cement</a:t>
            </a:r>
          </a:p>
          <a:p>
            <a:pPr lvl="1" fontAlgn="base"/>
            <a:r>
              <a:rPr lang="en-US" sz="1800" b="0" i="0" dirty="0">
                <a:solidFill>
                  <a:srgbClr val="000000"/>
                </a:solidFill>
                <a:effectLst/>
                <a:latin typeface="Calibri (body)"/>
              </a:rPr>
              <a:t>Type IP Portland-Pozzolan Cement </a:t>
            </a:r>
          </a:p>
          <a:p>
            <a:pPr lvl="1" fontAlgn="base"/>
            <a:r>
              <a:rPr lang="en-US" sz="1800" b="0" i="0" dirty="0">
                <a:solidFill>
                  <a:srgbClr val="000000"/>
                </a:solidFill>
                <a:effectLst/>
                <a:latin typeface="Calibri (body)"/>
              </a:rPr>
              <a:t>Type IS Portland-Slag Cement </a:t>
            </a:r>
          </a:p>
          <a:p>
            <a:pPr lvl="1" fontAlgn="base"/>
            <a:r>
              <a:rPr lang="en-US" sz="1800" b="0" i="0" dirty="0">
                <a:solidFill>
                  <a:srgbClr val="000000"/>
                </a:solidFill>
                <a:effectLst/>
                <a:latin typeface="Calibri (body)"/>
              </a:rPr>
              <a:t>Type IT Ternary Blended Cement </a:t>
            </a:r>
          </a:p>
          <a:p>
            <a:pPr fontAlgn="base"/>
            <a:r>
              <a:rPr lang="en-US" sz="2400" b="0" i="0" dirty="0">
                <a:solidFill>
                  <a:srgbClr val="000000"/>
                </a:solidFill>
                <a:effectLst/>
                <a:latin typeface="Calibri (body)"/>
              </a:rPr>
              <a:t>Increase Use of Supplementary Cementitious Materials </a:t>
            </a:r>
          </a:p>
          <a:p>
            <a:pPr lvl="1" fontAlgn="base"/>
            <a:r>
              <a:rPr lang="en-US" sz="1800" b="0" i="0" dirty="0">
                <a:solidFill>
                  <a:srgbClr val="000000"/>
                </a:solidFill>
                <a:effectLst/>
                <a:latin typeface="Calibri (body)"/>
              </a:rPr>
              <a:t>Coal Fly Ash </a:t>
            </a:r>
          </a:p>
          <a:p>
            <a:pPr lvl="1" fontAlgn="base"/>
            <a:r>
              <a:rPr lang="en-US" sz="1800" b="0" i="0" dirty="0">
                <a:solidFill>
                  <a:srgbClr val="000000"/>
                </a:solidFill>
                <a:effectLst/>
                <a:latin typeface="Calibri (body)"/>
              </a:rPr>
              <a:t>Slag Cement </a:t>
            </a:r>
          </a:p>
          <a:p>
            <a:pPr lvl="1" fontAlgn="base"/>
            <a:r>
              <a:rPr lang="en-US" sz="1800" b="0" i="0" dirty="0">
                <a:solidFill>
                  <a:srgbClr val="000000"/>
                </a:solidFill>
                <a:effectLst/>
                <a:latin typeface="Calibri (body)"/>
              </a:rPr>
              <a:t>Silica Fume </a:t>
            </a:r>
          </a:p>
          <a:p>
            <a:pPr lvl="1" fontAlgn="base"/>
            <a:r>
              <a:rPr lang="en-US" sz="1800" b="0" i="0" dirty="0">
                <a:solidFill>
                  <a:srgbClr val="000000"/>
                </a:solidFill>
                <a:effectLst/>
                <a:latin typeface="Calibri (body)"/>
              </a:rPr>
              <a:t>Ground Glass                                                           Pozzolan</a:t>
            </a:r>
          </a:p>
          <a:p>
            <a:pPr lvl="1" fontAlgn="base"/>
            <a:r>
              <a:rPr lang="en-US" sz="1800" b="0" i="0" dirty="0">
                <a:solidFill>
                  <a:srgbClr val="000000"/>
                </a:solidFill>
                <a:effectLst/>
                <a:latin typeface="Calibri (body)"/>
              </a:rPr>
              <a:t>Alternative SCMs </a:t>
            </a:r>
          </a:p>
          <a:p>
            <a:endParaRPr lang="en-US" sz="3200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CDCFFA8-EFEB-4788-6B5B-34EFA4EE0B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304400"/>
              </p:ext>
            </p:extLst>
          </p:nvPr>
        </p:nvGraphicFramePr>
        <p:xfrm>
          <a:off x="6160655" y="1690686"/>
          <a:ext cx="5811981" cy="40798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82678F2-81E1-68CC-D191-AA289B18A0BB}"/>
              </a:ext>
            </a:extLst>
          </p:cNvPr>
          <p:cNvSpPr txBox="1"/>
          <p:nvPr/>
        </p:nvSpPr>
        <p:spPr>
          <a:xfrm>
            <a:off x="8488885" y="5770575"/>
            <a:ext cx="6094476" cy="2812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alibri (body)"/>
                <a:ea typeface="Verdana" panose="020B0604030504040204" pitchFamily="34" charset="0"/>
                <a:cs typeface="Arial" panose="020B0604020202020204" pitchFamily="34" charset="0"/>
              </a:rPr>
              <a:t>Source: USGS Cement Statistics and Information, 2023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0A65A1A-D90A-F343-3AAA-B14B0D75D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099" y="4424073"/>
            <a:ext cx="2960051" cy="1983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0922EF-1C13-E976-31EC-AB431E36A931}"/>
              </a:ext>
            </a:extLst>
          </p:cNvPr>
          <p:cNvSpPr txBox="1"/>
          <p:nvPr/>
        </p:nvSpPr>
        <p:spPr>
          <a:xfrm>
            <a:off x="3932383" y="6407307"/>
            <a:ext cx="24499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effectLst/>
                <a:latin typeface="Calibri (body)"/>
              </a:rPr>
              <a:t>© Wilson &amp; Tennis 2021 PCA</a:t>
            </a:r>
            <a:endParaRPr lang="en-US" sz="1200" dirty="0">
              <a:latin typeface="Calibri (body)"/>
            </a:endParaRPr>
          </a:p>
        </p:txBody>
      </p:sp>
    </p:spTree>
    <p:extLst>
      <p:ext uri="{BB962C8B-B14F-4D97-AF65-F5344CB8AC3E}">
        <p14:creationId xmlns:p14="http://schemas.microsoft.com/office/powerpoint/2010/main" val="23825990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C929E-B547-3A59-F161-5E86CBA0C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Target the Concrete Mixture to </a:t>
            </a:r>
            <a:br>
              <a:rPr lang="en-US" dirty="0"/>
            </a:br>
            <a:r>
              <a:rPr lang="en-US" dirty="0"/>
              <a:t>Optimize Binder Content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13EC9-7801-F4BF-E8C7-F98FAE584B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Optimized aggregate gradation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2C2516-1541-27AC-9A03-255FC7671B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2" t="2924"/>
          <a:stretch/>
        </p:blipFill>
        <p:spPr>
          <a:xfrm>
            <a:off x="1013691" y="2480813"/>
            <a:ext cx="4932218" cy="36646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03BB39-0B74-FCC9-CA42-03DD21B34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9418" y="2480813"/>
            <a:ext cx="4974382" cy="36646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EAE85F8-E434-A7EF-705E-B8E1578F0E1C}"/>
              </a:ext>
            </a:extLst>
          </p:cNvPr>
          <p:cNvSpPr txBox="1"/>
          <p:nvPr/>
        </p:nvSpPr>
        <p:spPr>
          <a:xfrm>
            <a:off x="5502933" y="6306954"/>
            <a:ext cx="6094476" cy="2812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alibri (body)"/>
                <a:ea typeface="Verdana" panose="020B0604030504040204" pitchFamily="34" charset="0"/>
                <a:cs typeface="Arial" panose="020B0604020202020204" pitchFamily="34" charset="0"/>
              </a:rPr>
              <a:t>Source: CP Tech Center, 2024</a:t>
            </a:r>
          </a:p>
        </p:txBody>
      </p:sp>
    </p:spTree>
    <p:extLst>
      <p:ext uri="{BB962C8B-B14F-4D97-AF65-F5344CB8AC3E}">
        <p14:creationId xmlns:p14="http://schemas.microsoft.com/office/powerpoint/2010/main" val="36021307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31403-471E-C794-47B0-23CF41E7B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Reduce the Cradle-to-Gate Embodied Carbon Emissions of Aggregates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A9D96-BAAA-3748-0347-8CA35528E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67345"/>
            <a:ext cx="10439400" cy="4701309"/>
          </a:xfrm>
        </p:spPr>
        <p:txBody>
          <a:bodyPr>
            <a:normAutofit lnSpcReduction="10000"/>
          </a:bodyPr>
          <a:lstStyle/>
          <a:p>
            <a:r>
              <a:rPr lang="en-US" sz="2600" dirty="0"/>
              <a:t>Reduce embodied carbon emissions in aggregate production and transportation.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en-US" sz="2600" dirty="0"/>
          </a:p>
          <a:p>
            <a:r>
              <a:rPr lang="en-US" sz="2600" dirty="0"/>
              <a:t>Use recycled, waste, and byproduct materials as aggregate.</a:t>
            </a:r>
          </a:p>
          <a:p>
            <a:pPr lvl="1"/>
            <a:r>
              <a:rPr lang="en-US" sz="2000" dirty="0"/>
              <a:t>Examples: RCA, air-cooled blast furnace slag, foundry sand, RAP</a:t>
            </a:r>
          </a:p>
          <a:p>
            <a:r>
              <a:rPr lang="en-US" sz="2600" dirty="0"/>
              <a:t>Use manufactured aggregates with reduced embodied carbon emissions. </a:t>
            </a:r>
          </a:p>
          <a:p>
            <a:pPr lvl="1"/>
            <a:r>
              <a:rPr lang="en-US" sz="2000" dirty="0"/>
              <a:t>CO</a:t>
            </a:r>
            <a:r>
              <a:rPr lang="en-US" sz="1400" dirty="0"/>
              <a:t>2</a:t>
            </a:r>
            <a:r>
              <a:rPr lang="en-US" sz="2000" dirty="0"/>
              <a:t> mineralization – carbon capture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EA7C95-47CB-43BC-C2DE-4AE9FF6D1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864" y="2769358"/>
            <a:ext cx="7825444" cy="192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9360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9CF07-6EFB-A04D-83B8-EEEA17CDF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2040"/>
            <a:ext cx="10515600" cy="776288"/>
          </a:xfrm>
        </p:spPr>
        <p:txBody>
          <a:bodyPr/>
          <a:lstStyle/>
          <a:p>
            <a:r>
              <a:rPr lang="en-US" dirty="0"/>
              <a:t>Target Mixture Performance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26560-8150-9D72-0576-0418E872CE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8143"/>
            <a:ext cx="5599545" cy="4542132"/>
          </a:xfrm>
        </p:spPr>
        <p:txBody>
          <a:bodyPr>
            <a:norm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Calibri (body)"/>
              </a:rPr>
              <a:t>Removal of slump limits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Calibri (body)"/>
              </a:rPr>
              <a:t>Removal of prescriptive w/cm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Calibri (body)"/>
              </a:rPr>
              <a:t>Later age strength acceptance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Calibri (body)"/>
              </a:rPr>
              <a:t>In-place strength assessment with maturity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Calibri (body)"/>
              </a:rPr>
              <a:t>Removal of limits on cementitious materials amounts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1FBC0A-2CE7-5C47-B9B5-27561E8D5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1444" y="1505528"/>
            <a:ext cx="3719958" cy="48029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22920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EEF9E-F3F5-2CF8-34E0-C25CCC9CC4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7049" y="1932822"/>
            <a:ext cx="6119976" cy="4925178"/>
          </a:xfrm>
        </p:spPr>
        <p:txBody>
          <a:bodyPr>
            <a:normAutofit/>
          </a:bodyPr>
          <a:lstStyle/>
          <a:p>
            <a:r>
              <a:rPr lang="en-US" sz="3200" dirty="0"/>
              <a:t>Background</a:t>
            </a:r>
          </a:p>
          <a:p>
            <a:r>
              <a:rPr lang="en-US" sz="3200" dirty="0"/>
              <a:t>Quantifying Impact</a:t>
            </a:r>
            <a:endParaRPr lang="en-US" sz="3200" i="1" dirty="0"/>
          </a:p>
          <a:p>
            <a:r>
              <a:rPr lang="en-US" sz="3200" dirty="0"/>
              <a:t>Carbon Reduction Strategies</a:t>
            </a:r>
          </a:p>
          <a:p>
            <a:r>
              <a:rPr lang="en-US" sz="3200" dirty="0"/>
              <a:t>Funding Opportunities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49F3F9-DA57-249B-697A-426D63DE0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8059817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DD862-16F6-A138-774E-908A41299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2040"/>
            <a:ext cx="10515600" cy="776288"/>
          </a:xfrm>
        </p:spPr>
        <p:txBody>
          <a:bodyPr/>
          <a:lstStyle/>
          <a:p>
            <a:r>
              <a:rPr lang="en-US" dirty="0"/>
              <a:t>Consider Other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43BAA-87D2-95ED-40B4-ACC3E4A044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Calibri (body)"/>
              </a:rPr>
              <a:t>Reduce fuel consumption in the production and transportation of concrete</a:t>
            </a:r>
          </a:p>
          <a:p>
            <a:pPr lvl="1" fontAlgn="base"/>
            <a:r>
              <a:rPr lang="en-US" sz="2000" b="0" i="0" dirty="0">
                <a:solidFill>
                  <a:srgbClr val="000000"/>
                </a:solidFill>
                <a:effectLst/>
                <a:latin typeface="Calibri (body)"/>
              </a:rPr>
              <a:t>Optimize plant operations to minimize the need to use diesel-powered heavy equipment to move aggregates once delivered.</a:t>
            </a:r>
          </a:p>
          <a:p>
            <a:pPr lvl="1" fontAlgn="base"/>
            <a:r>
              <a:rPr lang="en-US" sz="2000" dirty="0">
                <a:solidFill>
                  <a:srgbClr val="000000"/>
                </a:solidFill>
                <a:latin typeface="Calibri (body)"/>
              </a:rPr>
              <a:t>Reduce or eliminate the use of fossil-fuel generators for electricity generation. Instead, install local generators that rely on renewable energy sources and/or ensure that a connection to the electrical grid is available when siting a mobile plant.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 (body)"/>
              </a:rPr>
              <a:t>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Calibri (body)"/>
              </a:rPr>
              <a:t>Use calcium carbonate mineralization in the production of concrete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9171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FDCD7-29E3-F171-E90E-CE14E7154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2040"/>
            <a:ext cx="10515600" cy="776288"/>
          </a:xfrm>
        </p:spPr>
        <p:txBody>
          <a:bodyPr/>
          <a:lstStyle/>
          <a:p>
            <a:r>
              <a:rPr lang="en-US" dirty="0"/>
              <a:t>Additional Resources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24145B-222C-9BEF-81B2-AC189D9FFC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79" b="1565"/>
          <a:stretch/>
        </p:blipFill>
        <p:spPr>
          <a:xfrm>
            <a:off x="4277616" y="1690263"/>
            <a:ext cx="3574667" cy="46634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26655B-FA2F-B6B1-9690-3A4285691D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21" y="1690688"/>
            <a:ext cx="3570860" cy="46634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BF3E52-C756-68F5-CE89-78337F2B7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3746" y="1690264"/>
            <a:ext cx="3557457" cy="46634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174439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9DA88-44EE-455C-EE56-9DA0CD40F7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Funding Opportunities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69AE9E-9BB8-6E2E-0243-F728C4CBAA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How can agencies get funding for these types of projects?</a:t>
            </a:r>
          </a:p>
        </p:txBody>
      </p:sp>
    </p:spTree>
    <p:extLst>
      <p:ext uri="{BB962C8B-B14F-4D97-AF65-F5344CB8AC3E}">
        <p14:creationId xmlns:p14="http://schemas.microsoft.com/office/powerpoint/2010/main" val="22694240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9C341-F1FF-F781-BEDB-BDCA220D9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255" y="681037"/>
            <a:ext cx="11781490" cy="763588"/>
          </a:xfrm>
        </p:spPr>
        <p:txBody>
          <a:bodyPr anchor="ctr">
            <a:normAutofit fontScale="90000"/>
          </a:bodyPr>
          <a:lstStyle/>
          <a:p>
            <a:r>
              <a:rPr lang="en-US" dirty="0"/>
              <a:t>Low-Carbon Transportation Materials (LCTM) Grants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21317-7C97-71D3-CCA3-679A970044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463310" cy="4351338"/>
          </a:xfrm>
        </p:spPr>
        <p:txBody>
          <a:bodyPr>
            <a:noAutofit/>
          </a:bodyPr>
          <a:lstStyle/>
          <a:p>
            <a:r>
              <a:rPr lang="en-US" sz="2400" b="0" u="none" strike="noStrike" dirty="0">
                <a:effectLst/>
              </a:rPr>
              <a:t>The Inflation Reduction Act Section 60506 provides for Low-Carbon Transportation Materials Grants</a:t>
            </a:r>
          </a:p>
          <a:p>
            <a:pPr lvl="1"/>
            <a:r>
              <a:rPr lang="en-US" b="0" u="none" strike="noStrike" dirty="0">
                <a:effectLst/>
              </a:rPr>
              <a:t>$2B total available:</a:t>
            </a:r>
          </a:p>
          <a:p>
            <a:pPr lvl="2"/>
            <a:r>
              <a:rPr lang="en-US" b="0" u="none" strike="noStrike" dirty="0">
                <a:effectLst/>
              </a:rPr>
              <a:t>$1.2B for State DOTs</a:t>
            </a:r>
          </a:p>
          <a:p>
            <a:pPr lvl="2"/>
            <a:r>
              <a:rPr lang="en-US" b="0" u="none" strike="noStrike" dirty="0">
                <a:effectLst/>
              </a:rPr>
              <a:t>$800M for Non-State applicants</a:t>
            </a:r>
          </a:p>
          <a:p>
            <a:r>
              <a:rPr lang="en-US" sz="2600" dirty="0"/>
              <a:t>RFA for states is available and deadline is June 10</a:t>
            </a:r>
            <a:r>
              <a:rPr lang="en-US" sz="2600" baseline="30000" dirty="0"/>
              <a:t>th</a:t>
            </a:r>
            <a:r>
              <a:rPr lang="en-US" sz="2600" dirty="0"/>
              <a:t>. </a:t>
            </a:r>
          </a:p>
          <a:p>
            <a:r>
              <a:rPr lang="en-US" sz="2600" dirty="0"/>
              <a:t>RFA for non-state applicants is expected in late May at Grants.gov</a:t>
            </a:r>
          </a:p>
          <a:p>
            <a:pPr marL="0" indent="0">
              <a:buNone/>
            </a:pPr>
            <a:endParaRPr lang="en-US" sz="2600" dirty="0"/>
          </a:p>
          <a:p>
            <a:endParaRPr lang="en-US" sz="2600" b="0" u="none" strike="noStrike" dirty="0"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0E29B6-A088-90C2-F5B2-6B7A95BE52A1}"/>
              </a:ext>
            </a:extLst>
          </p:cNvPr>
          <p:cNvSpPr txBox="1"/>
          <p:nvPr/>
        </p:nvSpPr>
        <p:spPr>
          <a:xfrm>
            <a:off x="2540001" y="5946130"/>
            <a:ext cx="75230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u="none" strike="noStrike" dirty="0">
                <a:effectLst/>
                <a:hlinkClick r:id="rId2"/>
              </a:rPr>
              <a:t>https://www.fhwa.dot.gov/lowcarbon/funding.cfm</a:t>
            </a:r>
            <a:endParaRPr lang="en-US" sz="2400" b="0" u="none" strike="noStrike" dirty="0">
              <a:effectLst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881EB4-2E29-1E84-CE7B-DC0D49E6D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982" y="1627068"/>
            <a:ext cx="5842508" cy="408823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922474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5D7C991C-6016-A46E-8BF0-3D288F3FC8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585068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EC34CFD-F3A9-BDC9-DCDF-421081D851E2}"/>
              </a:ext>
            </a:extLst>
          </p:cNvPr>
          <p:cNvSpPr txBox="1">
            <a:spLocks/>
          </p:cNvSpPr>
          <p:nvPr/>
        </p:nvSpPr>
        <p:spPr>
          <a:xfrm>
            <a:off x="205255" y="681037"/>
            <a:ext cx="11781490" cy="7635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Low-Carbon Transportation Materials (LCTM) Grants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6633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9C341-F1FF-F781-BEDB-BDCA220D9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1346"/>
            <a:ext cx="10515600" cy="776288"/>
          </a:xfrm>
        </p:spPr>
        <p:txBody>
          <a:bodyPr anchor="ctr">
            <a:normAutofit/>
          </a:bodyPr>
          <a:lstStyle/>
          <a:p>
            <a:r>
              <a:rPr lang="en-US" dirty="0"/>
              <a:t>What does it pay for?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3CF4FB5-FC3A-47BD-15F0-9BB7F14645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401460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94961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alf face clock on a wall">
            <a:extLst>
              <a:ext uri="{FF2B5EF4-FFF2-40B4-BE49-F238E27FC236}">
                <a16:creationId xmlns:a16="http://schemas.microsoft.com/office/drawing/2014/main" id="{E3674CA3-7862-B21B-46F1-37F150CC05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330607" y="466535"/>
            <a:ext cx="3327931" cy="23948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9C341-F1FF-F781-BEDB-BDCA220D9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4400"/>
            <a:ext cx="8629073" cy="776288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Expected Timing for Non-State Applicants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53519770-4FC1-2278-F159-A0C07CAEC2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9187089"/>
              </p:ext>
            </p:extLst>
          </p:nvPr>
        </p:nvGraphicFramePr>
        <p:xfrm>
          <a:off x="1572795" y="2706690"/>
          <a:ext cx="8698042" cy="24010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4727571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9C341-F1FF-F781-BEDB-BDCA220D9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to Keep in Mind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21317-7C97-71D3-CCA3-679A970044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1"/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Which material(s) to consider</a:t>
            </a:r>
          </a:p>
          <a:p>
            <a:pPr lvl="1"/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What are your agency’s priority LCTM strategies?</a:t>
            </a:r>
          </a:p>
          <a:p>
            <a:pPr lvl="2"/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Cement/Concrete:  optimized gradation, PLC, SCM</a:t>
            </a:r>
          </a:p>
          <a:p>
            <a:pPr lvl="2"/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Asphalt:  reclaimed asphalt cement, warm mix, in-place recycling</a:t>
            </a:r>
          </a:p>
          <a:p>
            <a:pPr lvl="1"/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Candidate projects—Title 23</a:t>
            </a:r>
          </a:p>
          <a:p>
            <a:pPr lvl="1"/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What/how to monitor performance?</a:t>
            </a:r>
          </a:p>
          <a:p>
            <a:pPr lvl="1"/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/>
            <a:endParaRPr lang="en-US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en-US" sz="2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7184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lleagues huddle">
            <a:extLst>
              <a:ext uri="{FF2B5EF4-FFF2-40B4-BE49-F238E27FC236}">
                <a16:creationId xmlns:a16="http://schemas.microsoft.com/office/drawing/2014/main" id="{93EE63AD-AE31-CFEC-A003-3511DA9EFD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912" y="4901184"/>
            <a:ext cx="2898648" cy="193243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89C46F-E55B-DFEE-F161-18637D2168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7048" y="1649358"/>
            <a:ext cx="6300951" cy="4121714"/>
          </a:xfrm>
        </p:spPr>
        <p:txBody>
          <a:bodyPr>
            <a:normAutofit/>
          </a:bodyPr>
          <a:lstStyle/>
          <a:p>
            <a:r>
              <a:rPr lang="en-US" dirty="0"/>
              <a:t>“</a:t>
            </a:r>
            <a:r>
              <a:rPr lang="en-US" sz="2400" dirty="0"/>
              <a:t>Reduced Carbon Concrete Consortium”</a:t>
            </a:r>
          </a:p>
          <a:p>
            <a:pPr lvl="1"/>
            <a:r>
              <a:rPr lang="en-US" dirty="0"/>
              <a:t>Funding to assist agencies to apply for IRA $$ to include reduced carbon concrete in infrastructure projects</a:t>
            </a:r>
          </a:p>
          <a:p>
            <a:pPr lvl="2"/>
            <a:r>
              <a:rPr lang="en-US" dirty="0"/>
              <a:t>Pavement, sidewalks, curb and gutter, medians, etc.</a:t>
            </a:r>
          </a:p>
          <a:p>
            <a:pPr lvl="2"/>
            <a:r>
              <a:rPr lang="en-US" dirty="0"/>
              <a:t>Material selection, grant applications, construction coordination and support, EPD development, monitoring, data collection, dissemination of results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7B2196E-4FF7-F904-87A5-C3C179ABD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NCE help?</a:t>
            </a:r>
          </a:p>
        </p:txBody>
      </p:sp>
    </p:spTree>
    <p:extLst>
      <p:ext uri="{BB962C8B-B14F-4D97-AF65-F5344CB8AC3E}">
        <p14:creationId xmlns:p14="http://schemas.microsoft.com/office/powerpoint/2010/main" val="32804615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ody of water with trees around it&#10;&#10;Description automatically generated with medium confidence">
            <a:extLst>
              <a:ext uri="{FF2B5EF4-FFF2-40B4-BE49-F238E27FC236}">
                <a16:creationId xmlns:a16="http://schemas.microsoft.com/office/drawing/2014/main" id="{CE121F49-2AC7-22A1-C167-617BC77D1B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81"/>
          <a:stretch/>
        </p:blipFill>
        <p:spPr>
          <a:xfrm>
            <a:off x="3510454" y="0"/>
            <a:ext cx="8681545" cy="6858000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FF7469E7-B192-4F81-1154-85F8A22339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24"/>
          <a:stretch/>
        </p:blipFill>
        <p:spPr>
          <a:xfrm>
            <a:off x="0" y="0"/>
            <a:ext cx="5885793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EF93C7-5C3A-EDEF-2D58-4A1947C441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7049" y="1649358"/>
            <a:ext cx="4072101" cy="379894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/>
              <a:t>Questions?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Kevin Senn, PE</a:t>
            </a:r>
          </a:p>
          <a:p>
            <a:pPr marL="0" indent="0">
              <a:buNone/>
            </a:pPr>
            <a:r>
              <a:rPr lang="en-US" sz="32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ksenn@ncenet.com</a:t>
            </a: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Sarah Lopez, PE</a:t>
            </a:r>
          </a:p>
          <a:p>
            <a:pPr marL="0" indent="0">
              <a:buNone/>
            </a:pPr>
            <a:r>
              <a:rPr lang="en-US" sz="32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slopez@ncenet.com</a:t>
            </a:r>
            <a:r>
              <a:rPr lang="en-US" sz="32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695320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429CC-E95C-2147-4917-80BD329BD9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52979D-8976-D506-9ACD-ED6C2D9C62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085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576B1-71F6-8E2D-8A9B-D93216BF2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we use so much concrete?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0A43A-B052-B4A7-51D6-CF6CC75A2E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199" y="1861761"/>
            <a:ext cx="5756564" cy="4351338"/>
          </a:xfrm>
        </p:spPr>
        <p:txBody>
          <a:bodyPr>
            <a:normAutofit/>
          </a:bodyPr>
          <a:lstStyle/>
          <a:p>
            <a:r>
              <a:rPr lang="en-US" dirty="0"/>
              <a:t>Concrete is humankind’s most widely used construction material.</a:t>
            </a:r>
          </a:p>
          <a:p>
            <a:pPr lvl="1"/>
            <a:r>
              <a:rPr lang="en-US" dirty="0"/>
              <a:t>Low cost</a:t>
            </a:r>
          </a:p>
          <a:p>
            <a:pPr lvl="1"/>
            <a:r>
              <a:rPr lang="en-US" dirty="0"/>
              <a:t>Versatility</a:t>
            </a:r>
          </a:p>
          <a:p>
            <a:pPr lvl="1"/>
            <a:r>
              <a:rPr lang="en-US" dirty="0"/>
              <a:t>Robustness</a:t>
            </a:r>
          </a:p>
          <a:p>
            <a:pPr lvl="1"/>
            <a:r>
              <a:rPr lang="en-US" dirty="0"/>
              <a:t>Local availability</a:t>
            </a:r>
          </a:p>
          <a:p>
            <a:r>
              <a:rPr lang="en-US" dirty="0"/>
              <a:t>Higher initial cost but less maintenance over its lifespan.</a:t>
            </a:r>
          </a:p>
          <a:p>
            <a:r>
              <a:rPr lang="en-US" dirty="0"/>
              <a:t>Smooth and safe – improved fuel efficiency.</a:t>
            </a:r>
          </a:p>
        </p:txBody>
      </p:sp>
      <p:pic>
        <p:nvPicPr>
          <p:cNvPr id="9" name="Picture Placeholder 3">
            <a:extLst>
              <a:ext uri="{FF2B5EF4-FFF2-40B4-BE49-F238E27FC236}">
                <a16:creationId xmlns:a16="http://schemas.microsoft.com/office/drawing/2014/main" id="{3C4C0459-A059-2A91-07AA-8725EDD61E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7" t="13820" r="17928"/>
          <a:stretch/>
        </p:blipFill>
        <p:spPr>
          <a:xfrm>
            <a:off x="364836" y="1773937"/>
            <a:ext cx="4800797" cy="4733056"/>
          </a:xfrm>
          <a:custGeom>
            <a:avLst/>
            <a:gdLst>
              <a:gd name="connsiteX0" fmla="*/ 3636532 w 5400311"/>
              <a:gd name="connsiteY0" fmla="*/ 3221466 h 5225318"/>
              <a:gd name="connsiteX1" fmla="*/ 4053307 w 5400311"/>
              <a:gd name="connsiteY1" fmla="*/ 3285434 h 5225318"/>
              <a:gd name="connsiteX2" fmla="*/ 4485284 w 5400311"/>
              <a:gd name="connsiteY2" fmla="*/ 3343937 h 5225318"/>
              <a:gd name="connsiteX3" fmla="*/ 4932122 w 5400311"/>
              <a:gd name="connsiteY3" fmla="*/ 3396717 h 5225318"/>
              <a:gd name="connsiteX4" fmla="*/ 5393735 w 5400311"/>
              <a:gd name="connsiteY4" fmla="*/ 3443433 h 5225318"/>
              <a:gd name="connsiteX5" fmla="*/ 5395955 w 5400311"/>
              <a:gd name="connsiteY5" fmla="*/ 3443518 h 5225318"/>
              <a:gd name="connsiteX6" fmla="*/ 5395955 w 5400311"/>
              <a:gd name="connsiteY6" fmla="*/ 4590931 h 5225318"/>
              <a:gd name="connsiteX7" fmla="*/ 3389798 w 5400311"/>
              <a:gd name="connsiteY7" fmla="*/ 4952278 h 5225318"/>
              <a:gd name="connsiteX8" fmla="*/ 3486561 w 5400311"/>
              <a:gd name="connsiteY8" fmla="*/ 4608866 h 5225318"/>
              <a:gd name="connsiteX9" fmla="*/ 3560864 w 5400311"/>
              <a:gd name="connsiteY9" fmla="*/ 4251789 h 5225318"/>
              <a:gd name="connsiteX10" fmla="*/ 3611167 w 5400311"/>
              <a:gd name="connsiteY10" fmla="*/ 3883694 h 5225318"/>
              <a:gd name="connsiteX11" fmla="*/ 3636191 w 5400311"/>
              <a:gd name="connsiteY11" fmla="*/ 3506803 h 5225318"/>
              <a:gd name="connsiteX12" fmla="*/ 3637728 w 5400311"/>
              <a:gd name="connsiteY12" fmla="*/ 3434978 h 5225318"/>
              <a:gd name="connsiteX13" fmla="*/ 3638155 w 5400311"/>
              <a:gd name="connsiteY13" fmla="*/ 3363580 h 5225318"/>
              <a:gd name="connsiteX14" fmla="*/ 3637728 w 5400311"/>
              <a:gd name="connsiteY14" fmla="*/ 3292352 h 5225318"/>
              <a:gd name="connsiteX15" fmla="*/ 3636532 w 5400311"/>
              <a:gd name="connsiteY15" fmla="*/ 3221466 h 5225318"/>
              <a:gd name="connsiteX16" fmla="*/ 1818351 w 5400311"/>
              <a:gd name="connsiteY16" fmla="*/ 2842184 h 5225318"/>
              <a:gd name="connsiteX17" fmla="*/ 1834321 w 5400311"/>
              <a:gd name="connsiteY17" fmla="*/ 2846454 h 5225318"/>
              <a:gd name="connsiteX18" fmla="*/ 1850292 w 5400311"/>
              <a:gd name="connsiteY18" fmla="*/ 2850724 h 5225318"/>
              <a:gd name="connsiteX19" fmla="*/ 1866177 w 5400311"/>
              <a:gd name="connsiteY19" fmla="*/ 2854739 h 5225318"/>
              <a:gd name="connsiteX20" fmla="*/ 1882233 w 5400311"/>
              <a:gd name="connsiteY20" fmla="*/ 2859009 h 5225318"/>
              <a:gd name="connsiteX21" fmla="*/ 2188922 w 5400311"/>
              <a:gd name="connsiteY21" fmla="*/ 2936471 h 5225318"/>
              <a:gd name="connsiteX22" fmla="*/ 2516534 w 5400311"/>
              <a:gd name="connsiteY22" fmla="*/ 3012054 h 5225318"/>
              <a:gd name="connsiteX23" fmla="*/ 2866352 w 5400311"/>
              <a:gd name="connsiteY23" fmla="*/ 3085673 h 5225318"/>
              <a:gd name="connsiteX24" fmla="*/ 3239486 w 5400311"/>
              <a:gd name="connsiteY24" fmla="*/ 3156730 h 5225318"/>
              <a:gd name="connsiteX25" fmla="*/ 3239486 w 5400311"/>
              <a:gd name="connsiteY25" fmla="*/ 3177141 h 5225318"/>
              <a:gd name="connsiteX26" fmla="*/ 3239229 w 5400311"/>
              <a:gd name="connsiteY26" fmla="*/ 3197297 h 5225318"/>
              <a:gd name="connsiteX27" fmla="*/ 3238973 w 5400311"/>
              <a:gd name="connsiteY27" fmla="*/ 3217794 h 5225318"/>
              <a:gd name="connsiteX28" fmla="*/ 3238546 w 5400311"/>
              <a:gd name="connsiteY28" fmla="*/ 3238206 h 5225318"/>
              <a:gd name="connsiteX29" fmla="*/ 3195075 w 5400311"/>
              <a:gd name="connsiteY29" fmla="*/ 3732699 h 5225318"/>
              <a:gd name="connsiteX30" fmla="*/ 3101813 w 5400311"/>
              <a:gd name="connsiteY30" fmla="*/ 4207208 h 5225318"/>
              <a:gd name="connsiteX31" fmla="*/ 2963116 w 5400311"/>
              <a:gd name="connsiteY31" fmla="*/ 4654131 h 5225318"/>
              <a:gd name="connsiteX32" fmla="*/ 2783766 w 5400311"/>
              <a:gd name="connsiteY32" fmla="*/ 5065782 h 5225318"/>
              <a:gd name="connsiteX33" fmla="*/ 1897777 w 5400311"/>
              <a:gd name="connsiteY33" fmla="*/ 5225318 h 5225318"/>
              <a:gd name="connsiteX34" fmla="*/ 1117434 w 5400311"/>
              <a:gd name="connsiteY34" fmla="*/ 4301751 h 5225318"/>
              <a:gd name="connsiteX35" fmla="*/ 1250238 w 5400311"/>
              <a:gd name="connsiteY35" fmla="*/ 3948005 h 5225318"/>
              <a:gd name="connsiteX36" fmla="*/ 1411056 w 5400311"/>
              <a:gd name="connsiteY36" fmla="*/ 3586145 h 5225318"/>
              <a:gd name="connsiteX37" fmla="*/ 1599971 w 5400311"/>
              <a:gd name="connsiteY37" fmla="*/ 3217196 h 5225318"/>
              <a:gd name="connsiteX38" fmla="*/ 1818351 w 5400311"/>
              <a:gd name="connsiteY38" fmla="*/ 2842184 h 5225318"/>
              <a:gd name="connsiteX39" fmla="*/ 226065 w 5400311"/>
              <a:gd name="connsiteY39" fmla="*/ 2280904 h 5225318"/>
              <a:gd name="connsiteX40" fmla="*/ 510633 w 5400311"/>
              <a:gd name="connsiteY40" fmla="*/ 2405936 h 5225318"/>
              <a:gd name="connsiteX41" fmla="*/ 828680 w 5400311"/>
              <a:gd name="connsiteY41" fmla="*/ 2529603 h 5225318"/>
              <a:gd name="connsiteX42" fmla="*/ 1182427 w 5400311"/>
              <a:gd name="connsiteY42" fmla="*/ 2651902 h 5225318"/>
              <a:gd name="connsiteX43" fmla="*/ 1574520 w 5400311"/>
              <a:gd name="connsiteY43" fmla="*/ 2771981 h 5225318"/>
              <a:gd name="connsiteX44" fmla="*/ 1392437 w 5400311"/>
              <a:gd name="connsiteY44" fmla="*/ 3125301 h 5225318"/>
              <a:gd name="connsiteX45" fmla="*/ 1234353 w 5400311"/>
              <a:gd name="connsiteY45" fmla="*/ 3472300 h 5225318"/>
              <a:gd name="connsiteX46" fmla="*/ 1099584 w 5400311"/>
              <a:gd name="connsiteY46" fmla="*/ 3812125 h 5225318"/>
              <a:gd name="connsiteX47" fmla="*/ 987789 w 5400311"/>
              <a:gd name="connsiteY47" fmla="*/ 4144264 h 5225318"/>
              <a:gd name="connsiteX48" fmla="*/ 47654 w 5400311"/>
              <a:gd name="connsiteY48" fmla="*/ 3031014 h 5225318"/>
              <a:gd name="connsiteX49" fmla="*/ 16311 w 5400311"/>
              <a:gd name="connsiteY49" fmla="*/ 2974476 h 5225318"/>
              <a:gd name="connsiteX50" fmla="*/ 1279 w 5400311"/>
              <a:gd name="connsiteY50" fmla="*/ 2903761 h 5225318"/>
              <a:gd name="connsiteX51" fmla="*/ 3414 w 5400311"/>
              <a:gd name="connsiteY51" fmla="*/ 2827921 h 5225318"/>
              <a:gd name="connsiteX52" fmla="*/ 23058 w 5400311"/>
              <a:gd name="connsiteY52" fmla="*/ 2755413 h 5225318"/>
              <a:gd name="connsiteX53" fmla="*/ 2901625 w 5400311"/>
              <a:gd name="connsiteY53" fmla="*/ 1413192 h 5225318"/>
              <a:gd name="connsiteX54" fmla="*/ 3024180 w 5400311"/>
              <a:gd name="connsiteY54" fmla="*/ 1720478 h 5225318"/>
              <a:gd name="connsiteX55" fmla="*/ 3122054 w 5400311"/>
              <a:gd name="connsiteY55" fmla="*/ 2053557 h 5225318"/>
              <a:gd name="connsiteX56" fmla="*/ 3192428 w 5400311"/>
              <a:gd name="connsiteY56" fmla="*/ 2409524 h 5225318"/>
              <a:gd name="connsiteX57" fmla="*/ 3233080 w 5400311"/>
              <a:gd name="connsiteY57" fmla="*/ 2785475 h 5225318"/>
              <a:gd name="connsiteX58" fmla="*/ 3117186 w 5400311"/>
              <a:gd name="connsiteY58" fmla="*/ 2771127 h 5225318"/>
              <a:gd name="connsiteX59" fmla="*/ 3002573 w 5400311"/>
              <a:gd name="connsiteY59" fmla="*/ 2756096 h 5225318"/>
              <a:gd name="connsiteX60" fmla="*/ 2889326 w 5400311"/>
              <a:gd name="connsiteY60" fmla="*/ 2740638 h 5225318"/>
              <a:gd name="connsiteX61" fmla="*/ 2777019 w 5400311"/>
              <a:gd name="connsiteY61" fmla="*/ 2724667 h 5225318"/>
              <a:gd name="connsiteX62" fmla="*/ 2566838 w 5400311"/>
              <a:gd name="connsiteY62" fmla="*/ 2692982 h 5225318"/>
              <a:gd name="connsiteX63" fmla="*/ 2364002 w 5400311"/>
              <a:gd name="connsiteY63" fmla="*/ 2660016 h 5225318"/>
              <a:gd name="connsiteX64" fmla="*/ 2168766 w 5400311"/>
              <a:gd name="connsiteY64" fmla="*/ 2625854 h 5225318"/>
              <a:gd name="connsiteX65" fmla="*/ 1980449 w 5400311"/>
              <a:gd name="connsiteY65" fmla="*/ 2590582 h 5225318"/>
              <a:gd name="connsiteX66" fmla="*/ 2145622 w 5400311"/>
              <a:gd name="connsiteY66" fmla="*/ 2349997 h 5225318"/>
              <a:gd name="connsiteX67" fmla="*/ 2323434 w 5400311"/>
              <a:gd name="connsiteY67" fmla="*/ 2107789 h 5225318"/>
              <a:gd name="connsiteX68" fmla="*/ 2514228 w 5400311"/>
              <a:gd name="connsiteY68" fmla="*/ 1864044 h 5225318"/>
              <a:gd name="connsiteX69" fmla="*/ 2718602 w 5400311"/>
              <a:gd name="connsiteY69" fmla="*/ 1619188 h 5225318"/>
              <a:gd name="connsiteX70" fmla="*/ 2763952 w 5400311"/>
              <a:gd name="connsiteY70" fmla="*/ 1567091 h 5225318"/>
              <a:gd name="connsiteX71" fmla="*/ 2809387 w 5400311"/>
              <a:gd name="connsiteY71" fmla="*/ 1515507 h 5225318"/>
              <a:gd name="connsiteX72" fmla="*/ 2855506 w 5400311"/>
              <a:gd name="connsiteY72" fmla="*/ 1464349 h 5225318"/>
              <a:gd name="connsiteX73" fmla="*/ 2901625 w 5400311"/>
              <a:gd name="connsiteY73" fmla="*/ 1413192 h 5225318"/>
              <a:gd name="connsiteX74" fmla="*/ 4273481 w 5400311"/>
              <a:gd name="connsiteY74" fmla="*/ 156632 h 5225318"/>
              <a:gd name="connsiteX75" fmla="*/ 4516286 w 5400311"/>
              <a:gd name="connsiteY75" fmla="*/ 173371 h 5225318"/>
              <a:gd name="connsiteX76" fmla="*/ 4718269 w 5400311"/>
              <a:gd name="connsiteY76" fmla="*/ 187548 h 5225318"/>
              <a:gd name="connsiteX77" fmla="*/ 4868325 w 5400311"/>
              <a:gd name="connsiteY77" fmla="*/ 197883 h 5225318"/>
              <a:gd name="connsiteX78" fmla="*/ 4955011 w 5400311"/>
              <a:gd name="connsiteY78" fmla="*/ 203946 h 5225318"/>
              <a:gd name="connsiteX79" fmla="*/ 4958597 w 5400311"/>
              <a:gd name="connsiteY79" fmla="*/ 204373 h 5225318"/>
              <a:gd name="connsiteX80" fmla="*/ 5195169 w 5400311"/>
              <a:gd name="connsiteY80" fmla="*/ 268512 h 5225318"/>
              <a:gd name="connsiteX81" fmla="*/ 5329425 w 5400311"/>
              <a:gd name="connsiteY81" fmla="*/ 394228 h 5225318"/>
              <a:gd name="connsiteX82" fmla="*/ 5387671 w 5400311"/>
              <a:gd name="connsiteY82" fmla="*/ 539843 h 5225318"/>
              <a:gd name="connsiteX83" fmla="*/ 5400311 w 5400311"/>
              <a:gd name="connsiteY83" fmla="*/ 663338 h 5225318"/>
              <a:gd name="connsiteX84" fmla="*/ 5400311 w 5400311"/>
              <a:gd name="connsiteY84" fmla="*/ 2945353 h 5225318"/>
              <a:gd name="connsiteX85" fmla="*/ 4934086 w 5400311"/>
              <a:gd name="connsiteY85" fmla="*/ 2927845 h 5225318"/>
              <a:gd name="connsiteX86" fmla="*/ 4482210 w 5400311"/>
              <a:gd name="connsiteY86" fmla="*/ 2902309 h 5225318"/>
              <a:gd name="connsiteX87" fmla="*/ 4043059 w 5400311"/>
              <a:gd name="connsiteY87" fmla="*/ 2869343 h 5225318"/>
              <a:gd name="connsiteX88" fmla="*/ 3617829 w 5400311"/>
              <a:gd name="connsiteY88" fmla="*/ 2829202 h 5225318"/>
              <a:gd name="connsiteX89" fmla="*/ 3550615 w 5400311"/>
              <a:gd name="connsiteY89" fmla="*/ 2366138 h 5225318"/>
              <a:gd name="connsiteX90" fmla="*/ 3444543 w 5400311"/>
              <a:gd name="connsiteY90" fmla="*/ 1932282 h 5225318"/>
              <a:gd name="connsiteX91" fmla="*/ 3303795 w 5400311"/>
              <a:gd name="connsiteY91" fmla="*/ 1531648 h 5225318"/>
              <a:gd name="connsiteX92" fmla="*/ 3132559 w 5400311"/>
              <a:gd name="connsiteY92" fmla="*/ 1167568 h 5225318"/>
              <a:gd name="connsiteX93" fmla="*/ 3404060 w 5400311"/>
              <a:gd name="connsiteY93" fmla="*/ 897945 h 5225318"/>
              <a:gd name="connsiteX94" fmla="*/ 3685042 w 5400311"/>
              <a:gd name="connsiteY94" fmla="*/ 639169 h 5225318"/>
              <a:gd name="connsiteX95" fmla="*/ 3975077 w 5400311"/>
              <a:gd name="connsiteY95" fmla="*/ 391837 h 5225318"/>
              <a:gd name="connsiteX96" fmla="*/ 4273481 w 5400311"/>
              <a:gd name="connsiteY96" fmla="*/ 156632 h 5225318"/>
              <a:gd name="connsiteX97" fmla="*/ 1188662 w 5400311"/>
              <a:gd name="connsiteY97" fmla="*/ 32112 h 5225318"/>
              <a:gd name="connsiteX98" fmla="*/ 1619614 w 5400311"/>
              <a:gd name="connsiteY98" fmla="*/ 123666 h 5225318"/>
              <a:gd name="connsiteX99" fmla="*/ 2030411 w 5400311"/>
              <a:gd name="connsiteY99" fmla="*/ 332395 h 5225318"/>
              <a:gd name="connsiteX100" fmla="*/ 2407473 w 5400311"/>
              <a:gd name="connsiteY100" fmla="*/ 657874 h 5225318"/>
              <a:gd name="connsiteX101" fmla="*/ 2735086 w 5400311"/>
              <a:gd name="connsiteY101" fmla="*/ 1096255 h 5225318"/>
              <a:gd name="connsiteX102" fmla="*/ 2661894 w 5400311"/>
              <a:gd name="connsiteY102" fmla="*/ 1182942 h 5225318"/>
              <a:gd name="connsiteX103" fmla="*/ 2589898 w 5400311"/>
              <a:gd name="connsiteY103" fmla="*/ 1270224 h 5225318"/>
              <a:gd name="connsiteX104" fmla="*/ 2518585 w 5400311"/>
              <a:gd name="connsiteY104" fmla="*/ 1358449 h 5225318"/>
              <a:gd name="connsiteX105" fmla="*/ 2448297 w 5400311"/>
              <a:gd name="connsiteY105" fmla="*/ 1447525 h 5225318"/>
              <a:gd name="connsiteX106" fmla="*/ 2240678 w 5400311"/>
              <a:gd name="connsiteY106" fmla="*/ 1722955 h 5225318"/>
              <a:gd name="connsiteX107" fmla="*/ 2048688 w 5400311"/>
              <a:gd name="connsiteY107" fmla="*/ 1996336 h 5225318"/>
              <a:gd name="connsiteX108" fmla="*/ 1871388 w 5400311"/>
              <a:gd name="connsiteY108" fmla="*/ 2267496 h 5225318"/>
              <a:gd name="connsiteX109" fmla="*/ 1708179 w 5400311"/>
              <a:gd name="connsiteY109" fmla="*/ 2535923 h 5225318"/>
              <a:gd name="connsiteX110" fmla="*/ 1597324 w 5400311"/>
              <a:gd name="connsiteY110" fmla="*/ 2511924 h 5225318"/>
              <a:gd name="connsiteX111" fmla="*/ 1488689 w 5400311"/>
              <a:gd name="connsiteY111" fmla="*/ 2487925 h 5225318"/>
              <a:gd name="connsiteX112" fmla="*/ 1383043 w 5400311"/>
              <a:gd name="connsiteY112" fmla="*/ 2463243 h 5225318"/>
              <a:gd name="connsiteX113" fmla="*/ 1279789 w 5400311"/>
              <a:gd name="connsiteY113" fmla="*/ 2438305 h 5225318"/>
              <a:gd name="connsiteX114" fmla="*/ 1004359 w 5400311"/>
              <a:gd name="connsiteY114" fmla="*/ 2367590 h 5225318"/>
              <a:gd name="connsiteX115" fmla="*/ 747120 w 5400311"/>
              <a:gd name="connsiteY115" fmla="*/ 2294910 h 5225318"/>
              <a:gd name="connsiteX116" fmla="*/ 507474 w 5400311"/>
              <a:gd name="connsiteY116" fmla="*/ 2220352 h 5225318"/>
              <a:gd name="connsiteX117" fmla="*/ 284226 w 5400311"/>
              <a:gd name="connsiteY117" fmla="*/ 2144684 h 5225318"/>
              <a:gd name="connsiteX118" fmla="*/ 2027763 w 5400311"/>
              <a:gd name="connsiteY118" fmla="*/ 0 h 5225318"/>
              <a:gd name="connsiteX119" fmla="*/ 2396541 w 5400311"/>
              <a:gd name="connsiteY119" fmla="*/ 25878 h 5225318"/>
              <a:gd name="connsiteX120" fmla="*/ 2807935 w 5400311"/>
              <a:gd name="connsiteY120" fmla="*/ 54403 h 5225318"/>
              <a:gd name="connsiteX121" fmla="*/ 3245635 w 5400311"/>
              <a:gd name="connsiteY121" fmla="*/ 84892 h 5225318"/>
              <a:gd name="connsiteX122" fmla="*/ 3689227 w 5400311"/>
              <a:gd name="connsiteY122" fmla="*/ 115894 h 5225318"/>
              <a:gd name="connsiteX123" fmla="*/ 3496724 w 5400311"/>
              <a:gd name="connsiteY123" fmla="*/ 293194 h 5225318"/>
              <a:gd name="connsiteX124" fmla="*/ 3308322 w 5400311"/>
              <a:gd name="connsiteY124" fmla="*/ 475875 h 5225318"/>
              <a:gd name="connsiteX125" fmla="*/ 3124360 w 5400311"/>
              <a:gd name="connsiteY125" fmla="*/ 664022 h 5225318"/>
              <a:gd name="connsiteX126" fmla="*/ 2944925 w 5400311"/>
              <a:gd name="connsiteY126" fmla="*/ 857207 h 5225318"/>
              <a:gd name="connsiteX127" fmla="*/ 2737733 w 5400311"/>
              <a:gd name="connsiteY127" fmla="*/ 585364 h 5225318"/>
              <a:gd name="connsiteX128" fmla="*/ 2513801 w 5400311"/>
              <a:gd name="connsiteY128" fmla="*/ 351270 h 5225318"/>
              <a:gd name="connsiteX129" fmla="*/ 2276205 w 5400311"/>
              <a:gd name="connsiteY129" fmla="*/ 156205 h 5225318"/>
              <a:gd name="connsiteX130" fmla="*/ 2027763 w 5400311"/>
              <a:gd name="connsiteY130" fmla="*/ 0 h 5225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5400311" h="5225318">
                <a:moveTo>
                  <a:pt x="3636532" y="3221466"/>
                </a:moveTo>
                <a:cubicBezTo>
                  <a:pt x="3774034" y="3243671"/>
                  <a:pt x="3913073" y="3265279"/>
                  <a:pt x="4053307" y="3285434"/>
                </a:cubicBezTo>
                <a:cubicBezTo>
                  <a:pt x="4195933" y="3306017"/>
                  <a:pt x="4339840" y="3325574"/>
                  <a:pt x="4485284" y="3343937"/>
                </a:cubicBezTo>
                <a:cubicBezTo>
                  <a:pt x="4632949" y="3362811"/>
                  <a:pt x="4781895" y="3380319"/>
                  <a:pt x="4932122" y="3396717"/>
                </a:cubicBezTo>
                <a:cubicBezTo>
                  <a:pt x="5084826" y="3413541"/>
                  <a:pt x="5238725" y="3429085"/>
                  <a:pt x="5393735" y="3443433"/>
                </a:cubicBezTo>
                <a:lnTo>
                  <a:pt x="5395955" y="3443518"/>
                </a:lnTo>
                <a:cubicBezTo>
                  <a:pt x="5395870" y="3603994"/>
                  <a:pt x="5395955" y="4590931"/>
                  <a:pt x="5395955" y="4590931"/>
                </a:cubicBezTo>
                <a:lnTo>
                  <a:pt x="3389798" y="4952278"/>
                </a:lnTo>
                <a:cubicBezTo>
                  <a:pt x="3425583" y="4840313"/>
                  <a:pt x="3457951" y="4725785"/>
                  <a:pt x="3486561" y="4608866"/>
                </a:cubicBezTo>
                <a:cubicBezTo>
                  <a:pt x="3515172" y="4491947"/>
                  <a:pt x="3540110" y="4372978"/>
                  <a:pt x="3560864" y="4251789"/>
                </a:cubicBezTo>
                <a:cubicBezTo>
                  <a:pt x="3581617" y="4130770"/>
                  <a:pt x="3598612" y="4008044"/>
                  <a:pt x="3611167" y="3883694"/>
                </a:cubicBezTo>
                <a:cubicBezTo>
                  <a:pt x="3623892" y="3759345"/>
                  <a:pt x="3632262" y="3633629"/>
                  <a:pt x="3636191" y="3506803"/>
                </a:cubicBezTo>
                <a:cubicBezTo>
                  <a:pt x="3636874" y="3482805"/>
                  <a:pt x="3637472" y="3458720"/>
                  <a:pt x="3637728" y="3434978"/>
                </a:cubicBezTo>
                <a:cubicBezTo>
                  <a:pt x="3637984" y="3411150"/>
                  <a:pt x="3638155" y="3387151"/>
                  <a:pt x="3638155" y="3363580"/>
                </a:cubicBezTo>
                <a:cubicBezTo>
                  <a:pt x="3638155" y="3339581"/>
                  <a:pt x="3637899" y="3316009"/>
                  <a:pt x="3637728" y="3292352"/>
                </a:cubicBezTo>
                <a:cubicBezTo>
                  <a:pt x="3637557" y="3268610"/>
                  <a:pt x="3637045" y="3244782"/>
                  <a:pt x="3636532" y="3221466"/>
                </a:cubicBezTo>
                <a:close/>
                <a:moveTo>
                  <a:pt x="1818351" y="2842184"/>
                </a:moveTo>
                <a:cubicBezTo>
                  <a:pt x="1823731" y="2843550"/>
                  <a:pt x="1829026" y="2844832"/>
                  <a:pt x="1834321" y="2846454"/>
                </a:cubicBezTo>
                <a:cubicBezTo>
                  <a:pt x="1839702" y="2847820"/>
                  <a:pt x="1844912" y="2849358"/>
                  <a:pt x="1850292" y="2850724"/>
                </a:cubicBezTo>
                <a:cubicBezTo>
                  <a:pt x="1855587" y="2852091"/>
                  <a:pt x="1860882" y="2853372"/>
                  <a:pt x="1866177" y="2854739"/>
                </a:cubicBezTo>
                <a:cubicBezTo>
                  <a:pt x="1871473" y="2856276"/>
                  <a:pt x="1876853" y="2857642"/>
                  <a:pt x="1882233" y="2859009"/>
                </a:cubicBezTo>
                <a:cubicBezTo>
                  <a:pt x="1981645" y="2885313"/>
                  <a:pt x="2084130" y="2911105"/>
                  <a:pt x="2188922" y="2936471"/>
                </a:cubicBezTo>
                <a:cubicBezTo>
                  <a:pt x="2295336" y="2962263"/>
                  <a:pt x="2404569" y="2987372"/>
                  <a:pt x="2516534" y="3012054"/>
                </a:cubicBezTo>
                <a:cubicBezTo>
                  <a:pt x="2630208" y="3037163"/>
                  <a:pt x="2746700" y="3061674"/>
                  <a:pt x="2866352" y="3085673"/>
                </a:cubicBezTo>
                <a:cubicBezTo>
                  <a:pt x="2987627" y="3110013"/>
                  <a:pt x="3111976" y="3133841"/>
                  <a:pt x="3239486" y="3156730"/>
                </a:cubicBezTo>
                <a:cubicBezTo>
                  <a:pt x="3239486" y="3163477"/>
                  <a:pt x="3239486" y="3170394"/>
                  <a:pt x="3239486" y="3177141"/>
                </a:cubicBezTo>
                <a:cubicBezTo>
                  <a:pt x="3239229" y="3183888"/>
                  <a:pt x="3239229" y="3190635"/>
                  <a:pt x="3239229" y="3197297"/>
                </a:cubicBezTo>
                <a:cubicBezTo>
                  <a:pt x="3239229" y="3204044"/>
                  <a:pt x="3239144" y="3210791"/>
                  <a:pt x="3238973" y="3217794"/>
                </a:cubicBezTo>
                <a:cubicBezTo>
                  <a:pt x="3238973" y="3224541"/>
                  <a:pt x="3238802" y="3231459"/>
                  <a:pt x="3238546" y="3238206"/>
                </a:cubicBezTo>
                <a:cubicBezTo>
                  <a:pt x="3232653" y="3405684"/>
                  <a:pt x="3218049" y="3570857"/>
                  <a:pt x="3195075" y="3732699"/>
                </a:cubicBezTo>
                <a:cubicBezTo>
                  <a:pt x="3172101" y="3894712"/>
                  <a:pt x="3140843" y="4053223"/>
                  <a:pt x="3101813" y="4207208"/>
                </a:cubicBezTo>
                <a:cubicBezTo>
                  <a:pt x="3062954" y="4361193"/>
                  <a:pt x="3016323" y="4510224"/>
                  <a:pt x="2963116" y="4654131"/>
                </a:cubicBezTo>
                <a:cubicBezTo>
                  <a:pt x="2909823" y="4797354"/>
                  <a:pt x="2849869" y="4934685"/>
                  <a:pt x="2783766" y="5065782"/>
                </a:cubicBezTo>
                <a:lnTo>
                  <a:pt x="1897777" y="5225318"/>
                </a:lnTo>
                <a:lnTo>
                  <a:pt x="1117434" y="4301751"/>
                </a:lnTo>
                <a:cubicBezTo>
                  <a:pt x="1157062" y="4185003"/>
                  <a:pt x="1201387" y="4066973"/>
                  <a:pt x="1250238" y="3948005"/>
                </a:cubicBezTo>
                <a:cubicBezTo>
                  <a:pt x="1299261" y="3828352"/>
                  <a:pt x="1352895" y="3707590"/>
                  <a:pt x="1411056" y="3586145"/>
                </a:cubicBezTo>
                <a:cubicBezTo>
                  <a:pt x="1469387" y="3464101"/>
                  <a:pt x="1532416" y="3340862"/>
                  <a:pt x="1599971" y="3217196"/>
                </a:cubicBezTo>
                <a:cubicBezTo>
                  <a:pt x="1668209" y="3092847"/>
                  <a:pt x="1740889" y="2967643"/>
                  <a:pt x="1818351" y="2842184"/>
                </a:cubicBezTo>
                <a:close/>
                <a:moveTo>
                  <a:pt x="226065" y="2280904"/>
                </a:moveTo>
                <a:cubicBezTo>
                  <a:pt x="316252" y="2323094"/>
                  <a:pt x="411137" y="2364857"/>
                  <a:pt x="510633" y="2405936"/>
                </a:cubicBezTo>
                <a:cubicBezTo>
                  <a:pt x="611838" y="2447699"/>
                  <a:pt x="717825" y="2489035"/>
                  <a:pt x="828680" y="2529603"/>
                </a:cubicBezTo>
                <a:cubicBezTo>
                  <a:pt x="941500" y="2571109"/>
                  <a:pt x="1059444" y="2611762"/>
                  <a:pt x="1182427" y="2651902"/>
                </a:cubicBezTo>
                <a:cubicBezTo>
                  <a:pt x="1307630" y="2692555"/>
                  <a:pt x="1438556" y="2732695"/>
                  <a:pt x="1574520" y="2771981"/>
                </a:cubicBezTo>
                <a:cubicBezTo>
                  <a:pt x="1509869" y="2890267"/>
                  <a:pt x="1449231" y="3008125"/>
                  <a:pt x="1392437" y="3125301"/>
                </a:cubicBezTo>
                <a:cubicBezTo>
                  <a:pt x="1335899" y="3241792"/>
                  <a:pt x="1283290" y="3357601"/>
                  <a:pt x="1234353" y="3472300"/>
                </a:cubicBezTo>
                <a:cubicBezTo>
                  <a:pt x="1185758" y="3586571"/>
                  <a:pt x="1140664" y="3699903"/>
                  <a:pt x="1099584" y="3812125"/>
                </a:cubicBezTo>
                <a:cubicBezTo>
                  <a:pt x="1058590" y="3923920"/>
                  <a:pt x="1021097" y="4034776"/>
                  <a:pt x="987789" y="4144264"/>
                </a:cubicBezTo>
                <a:lnTo>
                  <a:pt x="47654" y="3031014"/>
                </a:lnTo>
                <a:cubicBezTo>
                  <a:pt x="34502" y="3015555"/>
                  <a:pt x="24082" y="2996254"/>
                  <a:pt x="16311" y="2974476"/>
                </a:cubicBezTo>
                <a:cubicBezTo>
                  <a:pt x="8539" y="2952697"/>
                  <a:pt x="3500" y="2928699"/>
                  <a:pt x="1279" y="2903761"/>
                </a:cubicBezTo>
                <a:cubicBezTo>
                  <a:pt x="-856" y="2878822"/>
                  <a:pt x="-429" y="2853030"/>
                  <a:pt x="3414" y="2827921"/>
                </a:cubicBezTo>
                <a:cubicBezTo>
                  <a:pt x="6916" y="2802556"/>
                  <a:pt x="13492" y="2778130"/>
                  <a:pt x="23058" y="2755413"/>
                </a:cubicBezTo>
                <a:close/>
                <a:moveTo>
                  <a:pt x="2901625" y="1413192"/>
                </a:moveTo>
                <a:cubicBezTo>
                  <a:pt x="2946462" y="1511493"/>
                  <a:pt x="2987456" y="1614064"/>
                  <a:pt x="3024180" y="1720478"/>
                </a:cubicBezTo>
                <a:cubicBezTo>
                  <a:pt x="3061075" y="1827747"/>
                  <a:pt x="3093871" y="1938858"/>
                  <a:pt x="3122054" y="2053557"/>
                </a:cubicBezTo>
                <a:cubicBezTo>
                  <a:pt x="3150238" y="2168938"/>
                  <a:pt x="3173980" y="2287651"/>
                  <a:pt x="3192428" y="2409524"/>
                </a:cubicBezTo>
                <a:cubicBezTo>
                  <a:pt x="3211217" y="2532079"/>
                  <a:pt x="3224882" y="2657539"/>
                  <a:pt x="3233080" y="2785475"/>
                </a:cubicBezTo>
                <a:cubicBezTo>
                  <a:pt x="3194477" y="2780778"/>
                  <a:pt x="3155789" y="2776081"/>
                  <a:pt x="3117186" y="2771127"/>
                </a:cubicBezTo>
                <a:cubicBezTo>
                  <a:pt x="3078925" y="2766174"/>
                  <a:pt x="3040749" y="2761306"/>
                  <a:pt x="3002573" y="2756096"/>
                </a:cubicBezTo>
                <a:cubicBezTo>
                  <a:pt x="2964738" y="2751228"/>
                  <a:pt x="2926904" y="2746018"/>
                  <a:pt x="2889326" y="2740638"/>
                </a:cubicBezTo>
                <a:cubicBezTo>
                  <a:pt x="2851748" y="2735428"/>
                  <a:pt x="2814426" y="2730048"/>
                  <a:pt x="2777019" y="2724667"/>
                </a:cubicBezTo>
                <a:cubicBezTo>
                  <a:pt x="2706048" y="2714333"/>
                  <a:pt x="2636016" y="2703743"/>
                  <a:pt x="2566838" y="2692982"/>
                </a:cubicBezTo>
                <a:cubicBezTo>
                  <a:pt x="2498258" y="2682221"/>
                  <a:pt x="2430703" y="2671204"/>
                  <a:pt x="2364002" y="2660016"/>
                </a:cubicBezTo>
                <a:cubicBezTo>
                  <a:pt x="2298069" y="2648742"/>
                  <a:pt x="2232991" y="2637554"/>
                  <a:pt x="2168766" y="2625854"/>
                </a:cubicBezTo>
                <a:cubicBezTo>
                  <a:pt x="2105055" y="2614410"/>
                  <a:pt x="2042367" y="2602453"/>
                  <a:pt x="1980449" y="2590582"/>
                </a:cubicBezTo>
                <a:cubicBezTo>
                  <a:pt x="2033742" y="2510728"/>
                  <a:pt x="2088657" y="2430362"/>
                  <a:pt x="2145622" y="2349997"/>
                </a:cubicBezTo>
                <a:cubicBezTo>
                  <a:pt x="2203014" y="2269374"/>
                  <a:pt x="2262285" y="2188582"/>
                  <a:pt x="2323434" y="2107789"/>
                </a:cubicBezTo>
                <a:cubicBezTo>
                  <a:pt x="2384926" y="2026569"/>
                  <a:pt x="2448552" y="1945263"/>
                  <a:pt x="2514228" y="1864044"/>
                </a:cubicBezTo>
                <a:cubicBezTo>
                  <a:pt x="2580246" y="1782397"/>
                  <a:pt x="2648400" y="1700664"/>
                  <a:pt x="2718602" y="1619188"/>
                </a:cubicBezTo>
                <a:cubicBezTo>
                  <a:pt x="2733633" y="1601680"/>
                  <a:pt x="2748750" y="1584343"/>
                  <a:pt x="2763952" y="1567091"/>
                </a:cubicBezTo>
                <a:cubicBezTo>
                  <a:pt x="2779069" y="1549840"/>
                  <a:pt x="2794271" y="1532759"/>
                  <a:pt x="2809387" y="1515507"/>
                </a:cubicBezTo>
                <a:cubicBezTo>
                  <a:pt x="2824760" y="1498511"/>
                  <a:pt x="2840133" y="1481174"/>
                  <a:pt x="2855506" y="1464349"/>
                </a:cubicBezTo>
                <a:cubicBezTo>
                  <a:pt x="2870708" y="1447098"/>
                  <a:pt x="2886166" y="1430273"/>
                  <a:pt x="2901625" y="1413192"/>
                </a:cubicBezTo>
                <a:close/>
                <a:moveTo>
                  <a:pt x="4273481" y="156632"/>
                </a:moveTo>
                <a:cubicBezTo>
                  <a:pt x="4360337" y="162696"/>
                  <a:pt x="4441643" y="168332"/>
                  <a:pt x="4516286" y="173371"/>
                </a:cubicBezTo>
                <a:cubicBezTo>
                  <a:pt x="4591443" y="178837"/>
                  <a:pt x="4659254" y="183278"/>
                  <a:pt x="4718269" y="187548"/>
                </a:cubicBezTo>
                <a:cubicBezTo>
                  <a:pt x="4777881" y="191563"/>
                  <a:pt x="4828355" y="195235"/>
                  <a:pt x="4868325" y="197883"/>
                </a:cubicBezTo>
                <a:cubicBezTo>
                  <a:pt x="4908379" y="200786"/>
                  <a:pt x="4937759" y="202836"/>
                  <a:pt x="4955011" y="203946"/>
                </a:cubicBezTo>
                <a:lnTo>
                  <a:pt x="4958597" y="204373"/>
                </a:lnTo>
                <a:cubicBezTo>
                  <a:pt x="5057582" y="211035"/>
                  <a:pt x="5135044" y="234863"/>
                  <a:pt x="5195169" y="268512"/>
                </a:cubicBezTo>
                <a:cubicBezTo>
                  <a:pt x="5255806" y="302674"/>
                  <a:pt x="5298936" y="346828"/>
                  <a:pt x="5329425" y="394228"/>
                </a:cubicBezTo>
                <a:cubicBezTo>
                  <a:pt x="5360000" y="441798"/>
                  <a:pt x="5377679" y="492700"/>
                  <a:pt x="5387671" y="539843"/>
                </a:cubicBezTo>
                <a:cubicBezTo>
                  <a:pt x="5397664" y="586986"/>
                  <a:pt x="5400311" y="630543"/>
                  <a:pt x="5400311" y="663338"/>
                </a:cubicBezTo>
                <a:cubicBezTo>
                  <a:pt x="5400140" y="701002"/>
                  <a:pt x="5400311" y="2690847"/>
                  <a:pt x="5400311" y="2945353"/>
                </a:cubicBezTo>
                <a:cubicBezTo>
                  <a:pt x="5244874" y="2940912"/>
                  <a:pt x="5088157" y="2935019"/>
                  <a:pt x="4934086" y="2927845"/>
                </a:cubicBezTo>
                <a:cubicBezTo>
                  <a:pt x="4782493" y="2920756"/>
                  <a:pt x="4631839" y="2912216"/>
                  <a:pt x="4482210" y="2902309"/>
                </a:cubicBezTo>
                <a:cubicBezTo>
                  <a:pt x="4334630" y="2892658"/>
                  <a:pt x="4188418" y="2881726"/>
                  <a:pt x="4043059" y="2869343"/>
                </a:cubicBezTo>
                <a:cubicBezTo>
                  <a:pt x="3900262" y="2857215"/>
                  <a:pt x="3758319" y="2843806"/>
                  <a:pt x="3617829" y="2829202"/>
                </a:cubicBezTo>
                <a:cubicBezTo>
                  <a:pt x="3602370" y="2670947"/>
                  <a:pt x="3579909" y="2516280"/>
                  <a:pt x="3550615" y="2366138"/>
                </a:cubicBezTo>
                <a:cubicBezTo>
                  <a:pt x="3521492" y="2216936"/>
                  <a:pt x="3485964" y="2072175"/>
                  <a:pt x="3444543" y="1932282"/>
                </a:cubicBezTo>
                <a:cubicBezTo>
                  <a:pt x="3403463" y="1793585"/>
                  <a:pt x="3356234" y="1659841"/>
                  <a:pt x="3303795" y="1531648"/>
                </a:cubicBezTo>
                <a:cubicBezTo>
                  <a:pt x="3251869" y="1404566"/>
                  <a:pt x="3194648" y="1282950"/>
                  <a:pt x="3132559" y="1167568"/>
                </a:cubicBezTo>
                <a:cubicBezTo>
                  <a:pt x="3221892" y="1075502"/>
                  <a:pt x="3312336" y="985656"/>
                  <a:pt x="3404060" y="897945"/>
                </a:cubicBezTo>
                <a:cubicBezTo>
                  <a:pt x="3496639" y="809551"/>
                  <a:pt x="3590414" y="723122"/>
                  <a:pt x="3685042" y="639169"/>
                </a:cubicBezTo>
                <a:cubicBezTo>
                  <a:pt x="3780695" y="554362"/>
                  <a:pt x="3877459" y="471946"/>
                  <a:pt x="3975077" y="391837"/>
                </a:cubicBezTo>
                <a:cubicBezTo>
                  <a:pt x="4073719" y="311044"/>
                  <a:pt x="4173130" y="232471"/>
                  <a:pt x="4273481" y="156632"/>
                </a:cubicBezTo>
                <a:close/>
                <a:moveTo>
                  <a:pt x="1188662" y="32112"/>
                </a:moveTo>
                <a:cubicBezTo>
                  <a:pt x="1335900" y="43129"/>
                  <a:pt x="1479978" y="74132"/>
                  <a:pt x="1619614" y="123666"/>
                </a:cubicBezTo>
                <a:cubicBezTo>
                  <a:pt x="1762155" y="174140"/>
                  <a:pt x="1899657" y="244172"/>
                  <a:pt x="2030411" y="332395"/>
                </a:cubicBezTo>
                <a:cubicBezTo>
                  <a:pt x="2163984" y="422412"/>
                  <a:pt x="2290213" y="531473"/>
                  <a:pt x="2407473" y="657874"/>
                </a:cubicBezTo>
                <a:cubicBezTo>
                  <a:pt x="2526869" y="786748"/>
                  <a:pt x="2636956" y="933303"/>
                  <a:pt x="2735086" y="1096255"/>
                </a:cubicBezTo>
                <a:cubicBezTo>
                  <a:pt x="2710660" y="1125037"/>
                  <a:pt x="2686149" y="1153990"/>
                  <a:pt x="2661894" y="1182942"/>
                </a:cubicBezTo>
                <a:cubicBezTo>
                  <a:pt x="2637895" y="1211894"/>
                  <a:pt x="2613726" y="1241102"/>
                  <a:pt x="2589898" y="1270224"/>
                </a:cubicBezTo>
                <a:cubicBezTo>
                  <a:pt x="2565985" y="1299433"/>
                  <a:pt x="2542242" y="1328813"/>
                  <a:pt x="2518585" y="1358449"/>
                </a:cubicBezTo>
                <a:cubicBezTo>
                  <a:pt x="2495013" y="1387827"/>
                  <a:pt x="2471527" y="1417718"/>
                  <a:pt x="2448297" y="1447525"/>
                </a:cubicBezTo>
                <a:cubicBezTo>
                  <a:pt x="2376728" y="1539335"/>
                  <a:pt x="2307379" y="1631145"/>
                  <a:pt x="2240678" y="1722955"/>
                </a:cubicBezTo>
                <a:cubicBezTo>
                  <a:pt x="2174318" y="1814082"/>
                  <a:pt x="2110265" y="1905209"/>
                  <a:pt x="2048688" y="1996336"/>
                </a:cubicBezTo>
                <a:cubicBezTo>
                  <a:pt x="1987196" y="2086779"/>
                  <a:pt x="1928182" y="2177223"/>
                  <a:pt x="1871388" y="2267496"/>
                </a:cubicBezTo>
                <a:cubicBezTo>
                  <a:pt x="1814850" y="2357085"/>
                  <a:pt x="1760532" y="2446589"/>
                  <a:pt x="1708179" y="2535923"/>
                </a:cubicBezTo>
                <a:cubicBezTo>
                  <a:pt x="1670943" y="2528066"/>
                  <a:pt x="1633792" y="2520037"/>
                  <a:pt x="1597324" y="2511924"/>
                </a:cubicBezTo>
                <a:cubicBezTo>
                  <a:pt x="1560685" y="2504067"/>
                  <a:pt x="1524474" y="2495953"/>
                  <a:pt x="1488689" y="2487925"/>
                </a:cubicBezTo>
                <a:cubicBezTo>
                  <a:pt x="1453331" y="2479641"/>
                  <a:pt x="1417974" y="2471527"/>
                  <a:pt x="1383043" y="2463243"/>
                </a:cubicBezTo>
                <a:cubicBezTo>
                  <a:pt x="1348113" y="2454959"/>
                  <a:pt x="1313695" y="2446846"/>
                  <a:pt x="1279789" y="2438305"/>
                </a:cubicBezTo>
                <a:cubicBezTo>
                  <a:pt x="1185417" y="2415160"/>
                  <a:pt x="1093607" y="2391589"/>
                  <a:pt x="1004359" y="2367590"/>
                </a:cubicBezTo>
                <a:cubicBezTo>
                  <a:pt x="916136" y="2343762"/>
                  <a:pt x="830560" y="2319507"/>
                  <a:pt x="747120" y="2294910"/>
                </a:cubicBezTo>
                <a:cubicBezTo>
                  <a:pt x="665046" y="2270399"/>
                  <a:pt x="585192" y="2245717"/>
                  <a:pt x="507474" y="2220352"/>
                </a:cubicBezTo>
                <a:cubicBezTo>
                  <a:pt x="430951" y="2195414"/>
                  <a:pt x="356564" y="2170305"/>
                  <a:pt x="284226" y="2144684"/>
                </a:cubicBezTo>
                <a:close/>
                <a:moveTo>
                  <a:pt x="2027763" y="0"/>
                </a:moveTo>
                <a:cubicBezTo>
                  <a:pt x="2142803" y="8113"/>
                  <a:pt x="2266640" y="16569"/>
                  <a:pt x="2396541" y="25878"/>
                </a:cubicBezTo>
                <a:cubicBezTo>
                  <a:pt x="2528406" y="35101"/>
                  <a:pt x="2666505" y="44752"/>
                  <a:pt x="2807935" y="54403"/>
                </a:cubicBezTo>
                <a:cubicBezTo>
                  <a:pt x="2951671" y="64481"/>
                  <a:pt x="3098909" y="74815"/>
                  <a:pt x="3245635" y="84892"/>
                </a:cubicBezTo>
                <a:cubicBezTo>
                  <a:pt x="3395178" y="95482"/>
                  <a:pt x="3544380" y="105816"/>
                  <a:pt x="3689227" y="115894"/>
                </a:cubicBezTo>
                <a:cubicBezTo>
                  <a:pt x="3624405" y="174055"/>
                  <a:pt x="3560351" y="233070"/>
                  <a:pt x="3496724" y="293194"/>
                </a:cubicBezTo>
                <a:cubicBezTo>
                  <a:pt x="3433354" y="352892"/>
                  <a:pt x="3370667" y="413957"/>
                  <a:pt x="3308322" y="475875"/>
                </a:cubicBezTo>
                <a:cubicBezTo>
                  <a:pt x="3246574" y="537623"/>
                  <a:pt x="3185168" y="600225"/>
                  <a:pt x="3124360" y="664022"/>
                </a:cubicBezTo>
                <a:cubicBezTo>
                  <a:pt x="3063979" y="727478"/>
                  <a:pt x="3004196" y="791873"/>
                  <a:pt x="2944925" y="857207"/>
                </a:cubicBezTo>
                <a:cubicBezTo>
                  <a:pt x="2879248" y="760700"/>
                  <a:pt x="2810241" y="670000"/>
                  <a:pt x="2737733" y="585364"/>
                </a:cubicBezTo>
                <a:cubicBezTo>
                  <a:pt x="2666078" y="501411"/>
                  <a:pt x="2591349" y="423351"/>
                  <a:pt x="2513801" y="351270"/>
                </a:cubicBezTo>
                <a:cubicBezTo>
                  <a:pt x="2437023" y="280128"/>
                  <a:pt x="2357938" y="215049"/>
                  <a:pt x="2276205" y="156205"/>
                </a:cubicBezTo>
                <a:cubicBezTo>
                  <a:pt x="2195583" y="98130"/>
                  <a:pt x="2112570" y="45777"/>
                  <a:pt x="2027763" y="0"/>
                </a:cubicBezTo>
                <a:close/>
              </a:path>
            </a:pathLst>
          </a:cu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F76D251-D400-B452-C71B-788142A2801B}"/>
              </a:ext>
            </a:extLst>
          </p:cNvPr>
          <p:cNvSpPr txBox="1"/>
          <p:nvPr/>
        </p:nvSpPr>
        <p:spPr>
          <a:xfrm>
            <a:off x="3721608" y="6229993"/>
            <a:ext cx="8917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Photo: NCE</a:t>
            </a:r>
          </a:p>
        </p:txBody>
      </p:sp>
    </p:spTree>
    <p:extLst>
      <p:ext uri="{BB962C8B-B14F-4D97-AF65-F5344CB8AC3E}">
        <p14:creationId xmlns:p14="http://schemas.microsoft.com/office/powerpoint/2010/main" val="1028506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51C46-2DEA-35B6-50ED-D66336112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4736"/>
            <a:ext cx="10515600" cy="776288"/>
          </a:xfrm>
        </p:spPr>
        <p:txBody>
          <a:bodyPr/>
          <a:lstStyle/>
          <a:p>
            <a:r>
              <a:rPr lang="en-US" dirty="0"/>
              <a:t>Concrete’s Carbon Footprint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C260728B-8FCE-5C85-C477-A694165A9C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76" y="1915264"/>
            <a:ext cx="5910324" cy="39967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9DC420-D4F9-92C6-BCDF-D0A4121FA304}"/>
              </a:ext>
            </a:extLst>
          </p:cNvPr>
          <p:cNvSpPr txBox="1"/>
          <p:nvPr/>
        </p:nvSpPr>
        <p:spPr>
          <a:xfrm>
            <a:off x="3749871" y="5862396"/>
            <a:ext cx="16562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From: Barcelo et. al, 2013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F207A6-BCAC-B30B-2603-8F06FA15C352}"/>
              </a:ext>
            </a:extLst>
          </p:cNvPr>
          <p:cNvSpPr txBox="1">
            <a:spLocks/>
          </p:cNvSpPr>
          <p:nvPr/>
        </p:nvSpPr>
        <p:spPr>
          <a:xfrm>
            <a:off x="6172200" y="1915264"/>
            <a:ext cx="5181600" cy="477722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Unit-mass basis – concrete has one of the lowest carbon footprints of all manufactured materials.</a:t>
            </a:r>
          </a:p>
          <a:p>
            <a:r>
              <a:rPr lang="en-US" sz="2000" dirty="0"/>
              <a:t>Enormous use of concrete acts as a multiplier.</a:t>
            </a:r>
          </a:p>
          <a:p>
            <a:r>
              <a:rPr lang="en-US" sz="2000" dirty="0"/>
              <a:t>Most carbon intensive part of concrete is cement.</a:t>
            </a:r>
          </a:p>
          <a:p>
            <a:r>
              <a:rPr lang="en-US" sz="2000" dirty="0"/>
              <a:t>~90% of cement emissions come from clinker production.</a:t>
            </a:r>
          </a:p>
          <a:p>
            <a:pPr lvl="1"/>
            <a:r>
              <a:rPr lang="en-US" sz="1800" dirty="0"/>
              <a:t>Calcination of limestone, fossil fuel combustion needed to achieve high kiln temperatures.</a:t>
            </a:r>
          </a:p>
        </p:txBody>
      </p:sp>
    </p:spTree>
    <p:extLst>
      <p:ext uri="{BB962C8B-B14F-4D97-AF65-F5344CB8AC3E}">
        <p14:creationId xmlns:p14="http://schemas.microsoft.com/office/powerpoint/2010/main" val="3744252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B26DCC4-D611-7E07-2F58-0B17742C8150}"/>
              </a:ext>
            </a:extLst>
          </p:cNvPr>
          <p:cNvSpPr/>
          <p:nvPr/>
        </p:nvSpPr>
        <p:spPr>
          <a:xfrm>
            <a:off x="-3048" y="365126"/>
            <a:ext cx="12169422" cy="64928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A9A2A7-59E9-7132-96ED-900F945A0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80644"/>
          </a:xfrm>
        </p:spPr>
        <p:txBody>
          <a:bodyPr>
            <a:noAutofit/>
          </a:bodyPr>
          <a:lstStyle/>
          <a:p>
            <a:r>
              <a:rPr lang="en-US" dirty="0"/>
              <a:t>Where is </a:t>
            </a:r>
            <a:r>
              <a:rPr lang="en-US" dirty="0" err="1"/>
              <a:t>portland</a:t>
            </a:r>
            <a:r>
              <a:rPr lang="en-US" dirty="0"/>
              <a:t> cement being used?</a:t>
            </a:r>
          </a:p>
        </p:txBody>
      </p:sp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DD1CF34E-9956-C54C-2B52-72EE8B903F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05350"/>
            <a:ext cx="4625622" cy="5782028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 Box 217">
            <a:extLst>
              <a:ext uri="{FF2B5EF4-FFF2-40B4-BE49-F238E27FC236}">
                <a16:creationId xmlns:a16="http://schemas.microsoft.com/office/drawing/2014/main" id="{DF78B9DD-D3FD-23ED-F917-16152FCC6B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970" y="6059029"/>
            <a:ext cx="1685925" cy="2489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Metric Tons (1000s)</a:t>
            </a:r>
          </a:p>
        </p:txBody>
      </p:sp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5588B4CF-DBEC-9B00-A5B5-2A5BF2BCDC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9"/>
          <a:stretch/>
        </p:blipFill>
        <p:spPr bwMode="auto">
          <a:xfrm>
            <a:off x="6748272" y="945036"/>
            <a:ext cx="4622898" cy="563864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 Box 217">
            <a:extLst>
              <a:ext uri="{FF2B5EF4-FFF2-40B4-BE49-F238E27FC236}">
                <a16:creationId xmlns:a16="http://schemas.microsoft.com/office/drawing/2014/main" id="{B766EB02-4B1A-C063-24B7-6CD989E8DD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6795" y="6053328"/>
            <a:ext cx="1685925" cy="2489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Metric Tons (1000s)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CC53121-3977-44FA-BF51-BA25B32A1C59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5882132" y="2955634"/>
            <a:ext cx="576390" cy="1714791"/>
          </a:xfrm>
          <a:prstGeom prst="straightConnector1">
            <a:avLst/>
          </a:prstGeom>
          <a:ln w="38100">
            <a:solidFill>
              <a:srgbClr val="C0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Brace 12">
            <a:extLst>
              <a:ext uri="{FF2B5EF4-FFF2-40B4-BE49-F238E27FC236}">
                <a16:creationId xmlns:a16="http://schemas.microsoft.com/office/drawing/2014/main" id="{FC68637C-4A6B-8EE5-971A-AE90C16D851D}"/>
              </a:ext>
            </a:extLst>
          </p:cNvPr>
          <p:cNvSpPr/>
          <p:nvPr/>
        </p:nvSpPr>
        <p:spPr>
          <a:xfrm>
            <a:off x="5574792" y="3599155"/>
            <a:ext cx="320040" cy="2124312"/>
          </a:xfrm>
          <a:prstGeom prst="rightBrac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 Box 217">
            <a:extLst>
              <a:ext uri="{FF2B5EF4-FFF2-40B4-BE49-F238E27FC236}">
                <a16:creationId xmlns:a16="http://schemas.microsoft.com/office/drawing/2014/main" id="{E713BFC1-5994-4AA4-258A-F7DE596D0B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6520" y="6401515"/>
            <a:ext cx="3456432" cy="3643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Source: PCA State &amp; Market Report, 2022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EFAE7D3-9945-DEEA-16A0-F5B730B7C225}"/>
              </a:ext>
            </a:extLst>
          </p:cNvPr>
          <p:cNvSpPr/>
          <p:nvPr/>
        </p:nvSpPr>
        <p:spPr>
          <a:xfrm>
            <a:off x="7850909" y="2191416"/>
            <a:ext cx="1209963" cy="36433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127635DD-5FC2-E4F3-7D60-9FA227312CF2}"/>
              </a:ext>
            </a:extLst>
          </p:cNvPr>
          <p:cNvSpPr/>
          <p:nvPr/>
        </p:nvSpPr>
        <p:spPr>
          <a:xfrm rot="10800000">
            <a:off x="6458522" y="1560943"/>
            <a:ext cx="289750" cy="2789383"/>
          </a:xfrm>
          <a:prstGeom prst="rightBrace">
            <a:avLst>
              <a:gd name="adj1" fmla="val 0"/>
              <a:gd name="adj2" fmla="val 50000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668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8BF8F-8468-E4E1-347B-7FB6E3397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614" y="707010"/>
            <a:ext cx="10515600" cy="776288"/>
          </a:xfrm>
        </p:spPr>
        <p:txBody>
          <a:bodyPr/>
          <a:lstStyle/>
          <a:p>
            <a:r>
              <a:rPr lang="en-US" dirty="0"/>
              <a:t>Freedonia 2020 Global Cement Report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85214C51-43B3-6108-F52A-5562A73C7065}"/>
              </a:ext>
            </a:extLst>
          </p:cNvPr>
          <p:cNvGraphicFramePr>
            <a:graphicFrameLocks/>
          </p:cNvGraphicFramePr>
          <p:nvPr/>
        </p:nvGraphicFramePr>
        <p:xfrm>
          <a:off x="152400" y="1746537"/>
          <a:ext cx="59436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DC74538-FC3C-4130-9254-B4BAFB97D4D7}"/>
              </a:ext>
            </a:extLst>
          </p:cNvPr>
          <p:cNvGraphicFramePr>
            <a:graphicFrameLocks/>
          </p:cNvGraphicFramePr>
          <p:nvPr/>
        </p:nvGraphicFramePr>
        <p:xfrm>
          <a:off x="6248400" y="1746537"/>
          <a:ext cx="59436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CE110B7-DA9C-1C39-CDBA-7A5D00058649}"/>
              </a:ext>
            </a:extLst>
          </p:cNvPr>
          <p:cNvSpPr txBox="1"/>
          <p:nvPr/>
        </p:nvSpPr>
        <p:spPr>
          <a:xfrm>
            <a:off x="5752338" y="6453054"/>
            <a:ext cx="6094476" cy="257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Source: Freedonia Global Cement Report, 2021</a:t>
            </a:r>
          </a:p>
        </p:txBody>
      </p:sp>
    </p:spTree>
    <p:extLst>
      <p:ext uri="{BB962C8B-B14F-4D97-AF65-F5344CB8AC3E}">
        <p14:creationId xmlns:p14="http://schemas.microsoft.com/office/powerpoint/2010/main" val="7350294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67BFD-AB05-61B8-2007-BBC378D0A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776288"/>
          </a:xfrm>
        </p:spPr>
        <p:txBody>
          <a:bodyPr/>
          <a:lstStyle/>
          <a:p>
            <a:r>
              <a:rPr lang="en-US" dirty="0"/>
              <a:t>USGS Data Jan 2020 – July 2023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E569FEC-6E74-556E-B1D4-69BEF58F33C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18744" y="1538883"/>
          <a:ext cx="10954512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A41D7BD-6FE3-8586-D95D-0695CF84865A}"/>
              </a:ext>
            </a:extLst>
          </p:cNvPr>
          <p:cNvSpPr txBox="1"/>
          <p:nvPr/>
        </p:nvSpPr>
        <p:spPr>
          <a:xfrm>
            <a:off x="7290054" y="5971779"/>
            <a:ext cx="6094476" cy="257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Source: USGS Cement Statistics and Information, 2023</a:t>
            </a:r>
          </a:p>
        </p:txBody>
      </p:sp>
    </p:spTree>
    <p:extLst>
      <p:ext uri="{BB962C8B-B14F-4D97-AF65-F5344CB8AC3E}">
        <p14:creationId xmlns:p14="http://schemas.microsoft.com/office/powerpoint/2010/main" val="3027295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97409-725A-8662-E2C5-6E9DE9830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 to Concrete Carbon Neutrality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E62739-06A4-1D62-DC87-F4A68DB06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8232648" cy="4748911"/>
          </a:xfrm>
        </p:spPr>
        <p:txBody>
          <a:bodyPr>
            <a:normAutofit/>
          </a:bodyPr>
          <a:lstStyle/>
          <a:p>
            <a:r>
              <a:rPr lang="en-US" dirty="0"/>
              <a:t>Several roadmaps to carbon neutrality exist.</a:t>
            </a:r>
          </a:p>
          <a:p>
            <a:pPr lvl="1"/>
            <a:r>
              <a:rPr lang="en-US" dirty="0"/>
              <a:t>Portland Cement Association.</a:t>
            </a:r>
          </a:p>
          <a:p>
            <a:pPr lvl="2"/>
            <a:r>
              <a:rPr lang="en-US" dirty="0"/>
              <a:t>Clinker optimization (production enhancements, sequestration).</a:t>
            </a:r>
          </a:p>
          <a:p>
            <a:pPr lvl="2"/>
            <a:r>
              <a:rPr lang="en-US" dirty="0"/>
              <a:t>Cement optimization (blended and alternative cements).</a:t>
            </a:r>
          </a:p>
          <a:p>
            <a:pPr lvl="2"/>
            <a:r>
              <a:rPr lang="en-US" dirty="0"/>
              <a:t>Concrete optimization (reduced cementitious content, longevity).</a:t>
            </a:r>
          </a:p>
          <a:p>
            <a:pPr lvl="2"/>
            <a:r>
              <a:rPr lang="en-US" dirty="0"/>
              <a:t>In-service and end-of life carbonation.</a:t>
            </a:r>
          </a:p>
          <a:p>
            <a:pPr lvl="1"/>
            <a:r>
              <a:rPr lang="en-US" dirty="0"/>
              <a:t>American Concrete Pavement Association.</a:t>
            </a:r>
          </a:p>
          <a:p>
            <a:pPr lvl="2"/>
            <a:r>
              <a:rPr lang="en-US" dirty="0"/>
              <a:t>Pavement design optimization (ME design).</a:t>
            </a:r>
          </a:p>
          <a:p>
            <a:pPr lvl="2"/>
            <a:r>
              <a:rPr lang="en-US" dirty="0"/>
              <a:t>Life-cycle thinking (LCA, LCCA).</a:t>
            </a:r>
          </a:p>
          <a:p>
            <a:pPr lvl="2"/>
            <a:r>
              <a:rPr lang="en-US" dirty="0"/>
              <a:t>Blended cements (PLC focus, other SCMs).</a:t>
            </a:r>
          </a:p>
          <a:p>
            <a:pPr lvl="2"/>
            <a:r>
              <a:rPr lang="en-US" dirty="0"/>
              <a:t>Performance-engineered mixtures.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DD844A-EB0D-C136-C564-3FF0DCE84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1668" y="1693951"/>
            <a:ext cx="2183885" cy="28712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0B14FC-65F0-544D-BA27-670DEF9DCA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1832" y="3861756"/>
            <a:ext cx="2190456" cy="287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117178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NCE Colors 2022">
      <a:dk1>
        <a:sysClr val="windowText" lastClr="000000"/>
      </a:dk1>
      <a:lt1>
        <a:sysClr val="window" lastClr="FFFFFF"/>
      </a:lt1>
      <a:dk2>
        <a:srgbClr val="002B47"/>
      </a:dk2>
      <a:lt2>
        <a:srgbClr val="2D77A6"/>
      </a:lt2>
      <a:accent1>
        <a:srgbClr val="075A3C"/>
      </a:accent1>
      <a:accent2>
        <a:srgbClr val="009260"/>
      </a:accent2>
      <a:accent3>
        <a:srgbClr val="A9BD61"/>
      </a:accent3>
      <a:accent4>
        <a:srgbClr val="D98E04"/>
      </a:accent4>
      <a:accent5>
        <a:srgbClr val="4D4D4F"/>
      </a:accent5>
      <a:accent6>
        <a:srgbClr val="00B5E2"/>
      </a:accent6>
      <a:hlink>
        <a:srgbClr val="024E77"/>
      </a:hlink>
      <a:folHlink>
        <a:srgbClr val="2D77A6"/>
      </a:folHlink>
    </a:clrScheme>
    <a:fontScheme name="NCE 2022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E PowerPoint Presentation 2023.potx" id="{B16BC272-1279-476A-9214-5DF591CFA052}" vid="{E56960CB-A733-49BB-89EE-68E52B69C3FB}"/>
    </a:ext>
  </a:extLst>
</a:theme>
</file>

<file path=ppt/theme/theme2.xml><?xml version="1.0" encoding="utf-8"?>
<a:theme xmlns:a="http://schemas.openxmlformats.org/drawingml/2006/main" name="Office Theme">
  <a:themeElements>
    <a:clrScheme name="NCE Colors 2022">
      <a:dk1>
        <a:sysClr val="windowText" lastClr="000000"/>
      </a:dk1>
      <a:lt1>
        <a:sysClr val="window" lastClr="FFFFFF"/>
      </a:lt1>
      <a:dk2>
        <a:srgbClr val="002B47"/>
      </a:dk2>
      <a:lt2>
        <a:srgbClr val="2D77A6"/>
      </a:lt2>
      <a:accent1>
        <a:srgbClr val="075A3C"/>
      </a:accent1>
      <a:accent2>
        <a:srgbClr val="009260"/>
      </a:accent2>
      <a:accent3>
        <a:srgbClr val="A9BD61"/>
      </a:accent3>
      <a:accent4>
        <a:srgbClr val="D98E04"/>
      </a:accent4>
      <a:accent5>
        <a:srgbClr val="4D4D4F"/>
      </a:accent5>
      <a:accent6>
        <a:srgbClr val="00B5E2"/>
      </a:accent6>
      <a:hlink>
        <a:srgbClr val="024E77"/>
      </a:hlink>
      <a:folHlink>
        <a:srgbClr val="2D77A6"/>
      </a:folHlink>
    </a:clrScheme>
    <a:fontScheme name="NCE 2022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E PowerPoint Presentation 2023.potx" id="{B16BC272-1279-476A-9214-5DF591CFA052}" vid="{058DCE94-DD2E-43CD-9BBA-C222EDC38670}"/>
    </a:ext>
  </a:extLst>
</a:theme>
</file>

<file path=ppt/theme/theme3.xml><?xml version="1.0" encoding="utf-8"?>
<a:theme xmlns:a="http://schemas.openxmlformats.org/drawingml/2006/main" name="1_Office Theme">
  <a:themeElements>
    <a:clrScheme name="NCE Colors 2022">
      <a:dk1>
        <a:sysClr val="windowText" lastClr="000000"/>
      </a:dk1>
      <a:lt1>
        <a:sysClr val="window" lastClr="FFFFFF"/>
      </a:lt1>
      <a:dk2>
        <a:srgbClr val="002B47"/>
      </a:dk2>
      <a:lt2>
        <a:srgbClr val="2D77A6"/>
      </a:lt2>
      <a:accent1>
        <a:srgbClr val="075A3C"/>
      </a:accent1>
      <a:accent2>
        <a:srgbClr val="009260"/>
      </a:accent2>
      <a:accent3>
        <a:srgbClr val="A9BD61"/>
      </a:accent3>
      <a:accent4>
        <a:srgbClr val="D98E04"/>
      </a:accent4>
      <a:accent5>
        <a:srgbClr val="4D4D4F"/>
      </a:accent5>
      <a:accent6>
        <a:srgbClr val="00B5E2"/>
      </a:accent6>
      <a:hlink>
        <a:srgbClr val="024E77"/>
      </a:hlink>
      <a:folHlink>
        <a:srgbClr val="2D77A6"/>
      </a:folHlink>
    </a:clrScheme>
    <a:fontScheme name="NCE 2022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E PowerPoint Presentation 2023.potx" id="{B16BC272-1279-476A-9214-5DF591CFA052}" vid="{367A8626-CE66-4921-999E-857D4B7F2272}"/>
    </a:ext>
  </a:extLst>
</a:theme>
</file>

<file path=ppt/theme/theme4.xml><?xml version="1.0" encoding="utf-8"?>
<a:theme xmlns:a="http://schemas.openxmlformats.org/drawingml/2006/main" name="1_Custom Design">
  <a:themeElements>
    <a:clrScheme name="NCE Colors 2022">
      <a:dk1>
        <a:sysClr val="windowText" lastClr="000000"/>
      </a:dk1>
      <a:lt1>
        <a:sysClr val="window" lastClr="FFFFFF"/>
      </a:lt1>
      <a:dk2>
        <a:srgbClr val="002B47"/>
      </a:dk2>
      <a:lt2>
        <a:srgbClr val="2D77A6"/>
      </a:lt2>
      <a:accent1>
        <a:srgbClr val="075A3C"/>
      </a:accent1>
      <a:accent2>
        <a:srgbClr val="009260"/>
      </a:accent2>
      <a:accent3>
        <a:srgbClr val="A9BD61"/>
      </a:accent3>
      <a:accent4>
        <a:srgbClr val="D98E04"/>
      </a:accent4>
      <a:accent5>
        <a:srgbClr val="4D4D4F"/>
      </a:accent5>
      <a:accent6>
        <a:srgbClr val="00B5E2"/>
      </a:accent6>
      <a:hlink>
        <a:srgbClr val="024E77"/>
      </a:hlink>
      <a:folHlink>
        <a:srgbClr val="2D77A6"/>
      </a:folHlink>
    </a:clrScheme>
    <a:fontScheme name="NCE 2023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E PowerPoint Presentation 2023.potx" id="{B16BC272-1279-476A-9214-5DF591CFA052}" vid="{29A8D52A-95A0-429E-A654-F8D140F3FE4F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884F8DD394C748AC3918FC3C007153" ma:contentTypeVersion="6" ma:contentTypeDescription="Create a new document." ma:contentTypeScope="" ma:versionID="dfc282276de0c7f8490141966398d59b">
  <xsd:schema xmlns:xsd="http://www.w3.org/2001/XMLSchema" xmlns:xs="http://www.w3.org/2001/XMLSchema" xmlns:p="http://schemas.microsoft.com/office/2006/metadata/properties" xmlns:ns2="3be29635-1d79-450f-8ea9-7ee6e34a4c40" xmlns:ns3="2fa4cbef-1043-4a14-84d3-c228e8ef05b9" targetNamespace="http://schemas.microsoft.com/office/2006/metadata/properties" ma:root="true" ma:fieldsID="4f0d425583840bcb0ac3ed4031f3f03c" ns2:_="" ns3:_="">
    <xsd:import namespace="3be29635-1d79-450f-8ea9-7ee6e34a4c40"/>
    <xsd:import namespace="2fa4cbef-1043-4a14-84d3-c228e8ef05b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Order0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e29635-1d79-450f-8ea9-7ee6e34a4c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Order0" ma:index="12" nillable="true" ma:displayName="Order" ma:default="1" ma:description="Order" ma:format="Dropdown" ma:internalName="Order0" ma:percentage="FALS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a4cbef-1043-4a14-84d3-c228e8ef05b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r0 xmlns="3be29635-1d79-450f-8ea9-7ee6e34a4c40">1</Order0>
  </documentManagement>
</p:properties>
</file>

<file path=customXml/itemProps1.xml><?xml version="1.0" encoding="utf-8"?>
<ds:datastoreItem xmlns:ds="http://schemas.openxmlformats.org/officeDocument/2006/customXml" ds:itemID="{CFE61AB7-EF1B-456E-B6CF-99C429F45AF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be29635-1d79-450f-8ea9-7ee6e34a4c40"/>
    <ds:schemaRef ds:uri="2fa4cbef-1043-4a14-84d3-c228e8ef05b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A67D534-2D00-4FAC-B03A-9FA239B0C70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33B99F9-0A85-49F3-9804-B22F7D371AB2}">
  <ds:schemaRefs>
    <ds:schemaRef ds:uri="http://schemas.microsoft.com/office/2006/metadata/properties"/>
    <ds:schemaRef ds:uri="http://schemas.microsoft.com/office/infopath/2007/PartnerControls"/>
    <ds:schemaRef ds:uri="3be29635-1d79-450f-8ea9-7ee6e34a4c4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NCE PowerPoint Presentation 2023</Template>
  <TotalTime>6347</TotalTime>
  <Words>1418</Words>
  <Application>Microsoft Office PowerPoint</Application>
  <PresentationFormat>Widescreen</PresentationFormat>
  <Paragraphs>215</Paragraphs>
  <Slides>29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Calibri</vt:lpstr>
      <vt:lpstr>Calibri (body)</vt:lpstr>
      <vt:lpstr>Verdana</vt:lpstr>
      <vt:lpstr>Custom Design</vt:lpstr>
      <vt:lpstr>Office Theme</vt:lpstr>
      <vt:lpstr>1_Office Theme</vt:lpstr>
      <vt:lpstr>1_Custom Design</vt:lpstr>
      <vt:lpstr>Reduced Carbon Concrete</vt:lpstr>
      <vt:lpstr>Overview</vt:lpstr>
      <vt:lpstr>Background</vt:lpstr>
      <vt:lpstr>Why do we use so much concrete?</vt:lpstr>
      <vt:lpstr>Concrete’s Carbon Footprint</vt:lpstr>
      <vt:lpstr>Where is portland cement being used?</vt:lpstr>
      <vt:lpstr>Freedonia 2020 Global Cement Report</vt:lpstr>
      <vt:lpstr>USGS Data Jan 2020 – July 2023</vt:lpstr>
      <vt:lpstr>Path to Concrete Carbon Neutrality</vt:lpstr>
      <vt:lpstr>Quantifying  Environmental Impact</vt:lpstr>
      <vt:lpstr>Environmental Life Cycle Assessment (eLCA)</vt:lpstr>
      <vt:lpstr>Development of  Environmental Product Declarations (EPDs)</vt:lpstr>
      <vt:lpstr>LCA is Used to Create the EPD</vt:lpstr>
      <vt:lpstr>Carbon Reduction Strategies</vt:lpstr>
      <vt:lpstr>CP Tech Center’s Interim Guide, March 2024</vt:lpstr>
      <vt:lpstr>Target the Cementitious Binder</vt:lpstr>
      <vt:lpstr>Target the Concrete Mixture to  Optimize Binder Content </vt:lpstr>
      <vt:lpstr>Reduce the Cradle-to-Gate Embodied Carbon Emissions of Aggregates</vt:lpstr>
      <vt:lpstr>Target Mixture Performance Requirements</vt:lpstr>
      <vt:lpstr>Consider Other Factors</vt:lpstr>
      <vt:lpstr>Additional Resources</vt:lpstr>
      <vt:lpstr>Funding Opportunities</vt:lpstr>
      <vt:lpstr>Low-Carbon Transportation Materials (LCTM) Grants</vt:lpstr>
      <vt:lpstr>PowerPoint Presentation</vt:lpstr>
      <vt:lpstr>What does it pay for?</vt:lpstr>
      <vt:lpstr>Expected Timing for Non-State Applicants</vt:lpstr>
      <vt:lpstr>Things to Keep in Mind</vt:lpstr>
      <vt:lpstr>How can NCE help?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Local Opportunities for Reduced Carbon Pavements</dc:title>
  <dc:creator>Sarah Lopez</dc:creator>
  <cp:lastModifiedBy>Kevin Senn</cp:lastModifiedBy>
  <cp:revision>100</cp:revision>
  <cp:lastPrinted>2023-01-05T16:34:03Z</cp:lastPrinted>
  <dcterms:created xsi:type="dcterms:W3CDTF">2023-09-11T17:00:43Z</dcterms:created>
  <dcterms:modified xsi:type="dcterms:W3CDTF">2024-04-22T21:37:25Z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0x01010048884F8DD394C748AC3918FC3C007153</vt:lpwstr>
  </property>
</Properties>
</file>